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60" r:id="rId2"/>
    <p:sldId id="361" r:id="rId3"/>
    <p:sldId id="292" r:id="rId4"/>
    <p:sldId id="354" r:id="rId5"/>
    <p:sldId id="358" r:id="rId6"/>
    <p:sldId id="368" r:id="rId7"/>
    <p:sldId id="357" r:id="rId8"/>
    <p:sldId id="364" r:id="rId9"/>
    <p:sldId id="365" r:id="rId10"/>
    <p:sldId id="366" r:id="rId11"/>
    <p:sldId id="367" r:id="rId12"/>
    <p:sldId id="362" r:id="rId13"/>
    <p:sldId id="297" r:id="rId14"/>
    <p:sldId id="363" r:id="rId15"/>
    <p:sldId id="369" r:id="rId16"/>
    <p:sldId id="370" r:id="rId17"/>
    <p:sldId id="371" r:id="rId18"/>
    <p:sldId id="372" r:id="rId19"/>
  </p:sldIdLst>
  <p:sldSz cx="9144000" cy="6858000" type="screen4x3"/>
  <p:notesSz cx="6669088" cy="97536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94655" autoAdjust="0"/>
  </p:normalViewPr>
  <p:slideViewPr>
    <p:cSldViewPr>
      <p:cViewPr varScale="1">
        <p:scale>
          <a:sx n="126" d="100"/>
          <a:sy n="126" d="100"/>
        </p:scale>
        <p:origin x="797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88148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88148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54FA862F-5488-4527-A8A9-53A66806778B}" type="datetimeFigureOut">
              <a:rPr lang="nb-NO" smtClean="0"/>
              <a:t>14.03.2023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263893"/>
            <a:ext cx="2890665" cy="488148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6866" y="9263893"/>
            <a:ext cx="2890665" cy="488148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AA4F8AEA-3679-4271-A8AA-36840A3E4D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608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3314194F-67BE-44F9-B708-22EDFB694E89}" type="datetimeFigureOut">
              <a:rPr lang="nb-NO" smtClean="0"/>
              <a:pPr/>
              <a:t>14.03.2023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76" tIns="44888" rIns="89776" bIns="44888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89776" tIns="44888" rIns="89776" bIns="44888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7680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7680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6E0E780F-7B61-4F54-B93B-EEB7D13C22E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26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gradFill rotWithShape="0">
          <a:gsLst>
            <a:gs pos="0">
              <a:schemeClr val="bg1"/>
            </a:gs>
            <a:gs pos="100000">
              <a:srgbClr val="4F81BD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ymbol.png"/>
          <p:cNvPicPr>
            <a:picLocks noChangeAspect="1"/>
          </p:cNvPicPr>
          <p:nvPr userDrawn="1"/>
        </p:nvPicPr>
        <p:blipFill>
          <a:blip r:embed="rId2" cstate="print"/>
          <a:srcRect l="1065" t="194" r="41312" b="43089"/>
          <a:stretch>
            <a:fillRect/>
          </a:stretch>
        </p:blipFill>
        <p:spPr bwMode="auto">
          <a:xfrm>
            <a:off x="6037263" y="3798888"/>
            <a:ext cx="310673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mbria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173F-17F8-4634-B353-2F6633CA54F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0F88E-1F18-42F5-B0E2-0F95B8C6298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7EEF2-210F-494C-9C9C-7C08A08A727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685800" y="785813"/>
            <a:ext cx="7772400" cy="53101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14574-6EF5-4086-869C-22917AD89918}" type="datetimeFigureOut">
              <a:rPr lang="en-US" altLang="en-US"/>
              <a:pPr>
                <a:defRPr/>
              </a:pPr>
              <a:t>3/14/2023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50C3E-D23A-4EAF-A378-918D57DA4E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75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0E0D-9532-4601-9F0D-2BE38502B1CE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3131-392B-4881-9529-DC1D769E2C1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55228-D5D3-44EF-82E0-643094A075A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600" y="784800"/>
            <a:ext cx="849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980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674800"/>
            <a:ext cx="4040188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980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674800"/>
            <a:ext cx="4041775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6266-A68E-4F4F-B90B-597F812AC2D1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8853-8DF7-4913-A8A8-6331130D66CF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F12DD-1A4B-483C-881D-F67BB2A371A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D5651-3E44-4AA6-9062-BA8477C9374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2BC5-6A76-4BD3-9E1A-1ECB077603A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tittelstil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tekststiler i malen</a:t>
            </a:r>
          </a:p>
          <a:p>
            <a:pPr lvl="1"/>
            <a:r>
              <a:rPr lang="nb-NO" altLang="en-US" smtClean="0"/>
              <a:t>Andre nivå</a:t>
            </a:r>
          </a:p>
          <a:p>
            <a:pPr lvl="2"/>
            <a:r>
              <a:rPr lang="nb-NO" altLang="en-US" smtClean="0"/>
              <a:t>Tredje nivå</a:t>
            </a:r>
          </a:p>
          <a:p>
            <a:pPr lvl="3"/>
            <a:r>
              <a:rPr lang="nb-NO" altLang="en-US" smtClean="0"/>
              <a:t>Fjerde nivå</a:t>
            </a:r>
          </a:p>
          <a:p>
            <a:pPr lvl="4"/>
            <a:r>
              <a:rPr lang="nb-NO" altLang="en-US" smtClean="0"/>
              <a:t>Femte nivå</a:t>
            </a: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57938"/>
            <a:ext cx="3429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cs typeface="+mn-cs"/>
              </a:defRPr>
            </a:lvl1pPr>
          </a:lstStyle>
          <a:p>
            <a:pPr>
              <a:defRPr/>
            </a:pPr>
            <a:fld id="{DB611E65-DACB-4672-9005-C08C59B19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Bilde 2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0363" y="360363"/>
            <a:ext cx="31575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mbria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mbria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mbria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mbria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2276872"/>
            <a:ext cx="7772400" cy="1470025"/>
          </a:xfrm>
        </p:spPr>
        <p:txBody>
          <a:bodyPr/>
          <a:lstStyle/>
          <a:p>
            <a:pPr eaLnBrk="1" hangingPunct="1"/>
            <a:r>
              <a:rPr lang="nb-NO" altLang="nb-NO" sz="4000" b="1" dirty="0" smtClean="0"/>
              <a:t>Samhandling mellom </a:t>
            </a:r>
            <a:br>
              <a:rPr lang="nb-NO" altLang="nb-NO" sz="4000" b="1" dirty="0" smtClean="0"/>
            </a:br>
            <a:r>
              <a:rPr lang="nb-NO" altLang="nb-NO" sz="4000" b="1" dirty="0" smtClean="0"/>
              <a:t>palliativ enhet og kommunal helsetjeneste</a:t>
            </a:r>
            <a:br>
              <a:rPr lang="nb-NO" altLang="nb-NO" sz="4000" b="1" dirty="0" smtClean="0"/>
            </a:br>
            <a:endParaRPr lang="nb-NO" altLang="nb-NO" sz="4000" b="1" dirty="0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Bilde 1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039813"/>
            <a:ext cx="8374062" cy="54879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de 1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908050"/>
            <a:ext cx="8401050" cy="5783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skjer etter henvisning?</a:t>
            </a:r>
            <a:endParaRPr lang="nb-NO" dirty="0"/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 bwMode="auto">
          <a:xfrm>
            <a:off x="2771800" y="2132856"/>
            <a:ext cx="2952328" cy="3960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b-NO" dirty="0">
              <a:latin typeface="Cambri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	</a:t>
            </a:r>
            <a:r>
              <a:rPr kumimoji="0" lang="nb-NO" sz="15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?</a:t>
            </a:r>
            <a:endParaRPr kumimoji="0" lang="nb-NO" sz="15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5254352" cy="769938"/>
          </a:xfrm>
        </p:spPr>
        <p:txBody>
          <a:bodyPr/>
          <a:lstStyle/>
          <a:p>
            <a:r>
              <a:rPr lang="nb-NO" altLang="nb-NO" b="1" dirty="0" smtClean="0"/>
              <a:t>Ambulant virksomhet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700213"/>
            <a:ext cx="5364088" cy="4321175"/>
          </a:xfrm>
        </p:spPr>
        <p:txBody>
          <a:bodyPr/>
          <a:lstStyle/>
          <a:p>
            <a:pPr>
              <a:buNone/>
            </a:pPr>
            <a:r>
              <a:rPr lang="nb-NO" altLang="nb-NO" sz="2400" b="1" dirty="0" smtClean="0"/>
              <a:t>Hjemmebesøk/</a:t>
            </a:r>
            <a:r>
              <a:rPr lang="nb-NO" altLang="nb-NO" sz="2400" b="1" dirty="0" err="1" smtClean="0"/>
              <a:t>sykehjemsbesøk</a:t>
            </a:r>
            <a:endParaRPr lang="nb-NO" altLang="nb-NO" sz="2400" b="1" dirty="0" smtClean="0"/>
          </a:p>
          <a:p>
            <a:pPr>
              <a:buNone/>
            </a:pPr>
            <a:endParaRPr lang="nb-NO" altLang="nb-NO" sz="2400" b="1" dirty="0" smtClean="0"/>
          </a:p>
          <a:p>
            <a:pPr lvl="1"/>
            <a:r>
              <a:rPr lang="nb-NO" altLang="nb-NO" sz="1800" dirty="0" smtClean="0"/>
              <a:t>Hjemmebesøk hos pasient og pårørende sammen med fastlege, hjemmetjeneste og kontaktsykepleier</a:t>
            </a:r>
          </a:p>
          <a:p>
            <a:pPr lvl="1"/>
            <a:r>
              <a:rPr lang="nb-NO" altLang="nb-NO" sz="1800" dirty="0" smtClean="0"/>
              <a:t>Tilsynsbesøk på sykehjem sammen med sykehjemslege, pårørende og personale</a:t>
            </a:r>
          </a:p>
          <a:p>
            <a:pPr lvl="1"/>
            <a:r>
              <a:rPr lang="nb-NO" altLang="nb-NO" sz="1800" b="1" dirty="0" smtClean="0"/>
              <a:t>Vi utarbeider behandlingsplanen </a:t>
            </a:r>
          </a:p>
          <a:p>
            <a:pPr lvl="2"/>
            <a:r>
              <a:rPr lang="nb-NO" altLang="nb-NO" sz="1800" b="1" dirty="0" smtClean="0"/>
              <a:t>Ansvarsfordeling</a:t>
            </a:r>
          </a:p>
          <a:p>
            <a:pPr lvl="2"/>
            <a:r>
              <a:rPr lang="nb-NO" altLang="nb-NO" sz="1800" b="1" dirty="0" smtClean="0"/>
              <a:t>Forhåndssamtale</a:t>
            </a:r>
            <a:endParaRPr lang="nb-NO" altLang="nb-NO" sz="1800" dirty="0" smtClean="0"/>
          </a:p>
          <a:p>
            <a:pPr lvl="2"/>
            <a:r>
              <a:rPr lang="nb-NO" altLang="nb-NO" sz="1800" dirty="0" smtClean="0"/>
              <a:t>Vi kontaktes ved behov</a:t>
            </a:r>
          </a:p>
          <a:p>
            <a:pPr lvl="1"/>
            <a:r>
              <a:rPr lang="nb-NO" altLang="nb-NO" sz="1800" dirty="0" smtClean="0"/>
              <a:t>Behandlinger i hjemmet som «sparer» innleggelse</a:t>
            </a:r>
          </a:p>
          <a:p>
            <a:pPr lvl="2"/>
            <a:r>
              <a:rPr lang="nb-NO" altLang="nb-NO" sz="1800" dirty="0" smtClean="0"/>
              <a:t>Ascitestapping / pleuratapping</a:t>
            </a:r>
          </a:p>
        </p:txBody>
      </p:sp>
      <p:pic>
        <p:nvPicPr>
          <p:cNvPr id="21508" name="Bild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2545" y="44624"/>
            <a:ext cx="3146827" cy="419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860800"/>
            <a:ext cx="2304256" cy="29160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llipse 1"/>
          <p:cNvSpPr>
            <a:spLocks noChangeArrowheads="1"/>
          </p:cNvSpPr>
          <p:nvPr/>
        </p:nvSpPr>
        <p:spPr bwMode="auto">
          <a:xfrm>
            <a:off x="3603866" y="3686970"/>
            <a:ext cx="2016125" cy="914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Pasient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Pårørende</a:t>
            </a:r>
            <a:endParaRPr lang="nb-NO" altLang="nb-NO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435" name="Ellipse 2"/>
          <p:cNvSpPr>
            <a:spLocks noChangeArrowheads="1"/>
          </p:cNvSpPr>
          <p:nvPr/>
        </p:nvSpPr>
        <p:spPr bwMode="auto">
          <a:xfrm>
            <a:off x="200437" y="1549333"/>
            <a:ext cx="3134496" cy="112315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b-NO" altLang="nb-NO" sz="1800" dirty="0" smtClean="0">
                <a:latin typeface="MV Boli" panose="02000500030200090000" pitchFamily="2" charset="0"/>
                <a:cs typeface="MV Boli" panose="02000500030200090000" pitchFamily="2" charset="0"/>
              </a:rPr>
              <a:t>Kontaktsykepleier</a:t>
            </a:r>
          </a:p>
          <a:p>
            <a:pPr>
              <a:spcBef>
                <a:spcPct val="0"/>
              </a:spcBef>
              <a:buNone/>
            </a:pPr>
            <a:r>
              <a:rPr lang="nb-NO" altLang="nb-NO" sz="1800" dirty="0" smtClean="0">
                <a:latin typeface="MV Boli" panose="02000500030200090000" pitchFamily="2" charset="0"/>
                <a:cs typeface="MV Boli" panose="02000500030200090000" pitchFamily="2" charset="0"/>
              </a:rPr>
              <a:t>Hjemmesykepleie</a:t>
            </a:r>
            <a:endParaRPr lang="nb-NO" altLang="nb-NO" sz="1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2000" dirty="0">
              <a:latin typeface="Lucida Sans Unicode" panose="020B0602030504020204" pitchFamily="34" charset="0"/>
            </a:endParaRPr>
          </a:p>
        </p:txBody>
      </p:sp>
      <p:sp>
        <p:nvSpPr>
          <p:cNvPr id="18436" name="Ellipse 3"/>
          <p:cNvSpPr>
            <a:spLocks noChangeArrowheads="1"/>
          </p:cNvSpPr>
          <p:nvPr/>
        </p:nvSpPr>
        <p:spPr bwMode="auto">
          <a:xfrm>
            <a:off x="5940720" y="1697832"/>
            <a:ext cx="2968043" cy="914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Fastlege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Sykehjemslege</a:t>
            </a:r>
            <a:endParaRPr lang="nb-NO" altLang="nb-NO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437" name="Ellipse 4"/>
          <p:cNvSpPr>
            <a:spLocks noChangeArrowheads="1"/>
          </p:cNvSpPr>
          <p:nvPr/>
        </p:nvSpPr>
        <p:spPr bwMode="auto">
          <a:xfrm>
            <a:off x="2700338" y="5408613"/>
            <a:ext cx="3887787" cy="914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dirty="0">
                <a:latin typeface="MV Boli" panose="02000500030200090000" pitchFamily="2" charset="0"/>
                <a:cs typeface="MV Boli" panose="02000500030200090000" pitchFamily="2" charset="0"/>
              </a:rPr>
              <a:t>Palliativt team</a:t>
            </a:r>
          </a:p>
        </p:txBody>
      </p:sp>
      <p:sp>
        <p:nvSpPr>
          <p:cNvPr id="12" name="Pil mot venstre og høyre 11"/>
          <p:cNvSpPr>
            <a:spLocks noChangeArrowheads="1"/>
          </p:cNvSpPr>
          <p:nvPr/>
        </p:nvSpPr>
        <p:spPr bwMode="auto">
          <a:xfrm rot="7249738">
            <a:off x="5238750" y="3829050"/>
            <a:ext cx="2681288" cy="611188"/>
          </a:xfrm>
          <a:prstGeom prst="leftRightArrow">
            <a:avLst>
              <a:gd name="adj1" fmla="val 50000"/>
              <a:gd name="adj2" fmla="val 4992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dirty="0">
              <a:latin typeface="Lucida Sans Unicode" panose="020B0602030504020204" pitchFamily="34" charset="0"/>
            </a:endParaRPr>
          </a:p>
        </p:txBody>
      </p:sp>
      <p:sp>
        <p:nvSpPr>
          <p:cNvPr id="13" name="Pil mot venstre og høyre 12"/>
          <p:cNvSpPr>
            <a:spLocks noChangeArrowheads="1"/>
          </p:cNvSpPr>
          <p:nvPr/>
        </p:nvSpPr>
        <p:spPr bwMode="auto">
          <a:xfrm rot="3836309">
            <a:off x="1289844" y="3837782"/>
            <a:ext cx="2681287" cy="609600"/>
          </a:xfrm>
          <a:prstGeom prst="leftRightArrow">
            <a:avLst>
              <a:gd name="adj1" fmla="val 50000"/>
              <a:gd name="adj2" fmla="val 5005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>
              <a:latin typeface="Lucida Sans Unicode" panose="020B0602030504020204" pitchFamily="34" charset="0"/>
            </a:endParaRPr>
          </a:p>
        </p:txBody>
      </p:sp>
      <p:sp>
        <p:nvSpPr>
          <p:cNvPr id="14" name="Pil mot venstre og høyre 13"/>
          <p:cNvSpPr>
            <a:spLocks noChangeArrowheads="1"/>
          </p:cNvSpPr>
          <p:nvPr/>
        </p:nvSpPr>
        <p:spPr bwMode="auto">
          <a:xfrm rot="3136103">
            <a:off x="2594604" y="2858952"/>
            <a:ext cx="1561077" cy="592138"/>
          </a:xfrm>
          <a:prstGeom prst="leftRightArrow">
            <a:avLst>
              <a:gd name="adj1" fmla="val 50000"/>
              <a:gd name="adj2" fmla="val 50034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>
              <a:latin typeface="Lucida Sans Unicode" panose="020B0602030504020204" pitchFamily="34" charset="0"/>
            </a:endParaRPr>
          </a:p>
        </p:txBody>
      </p:sp>
      <p:sp>
        <p:nvSpPr>
          <p:cNvPr id="15" name="Pil mot venstre og høyre 14"/>
          <p:cNvSpPr>
            <a:spLocks noChangeArrowheads="1"/>
          </p:cNvSpPr>
          <p:nvPr/>
        </p:nvSpPr>
        <p:spPr bwMode="auto">
          <a:xfrm rot="7800593">
            <a:off x="5162824" y="2938667"/>
            <a:ext cx="1513876" cy="609600"/>
          </a:xfrm>
          <a:prstGeom prst="leftRightArrow">
            <a:avLst>
              <a:gd name="adj1" fmla="val 50000"/>
              <a:gd name="adj2" fmla="val 5005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>
              <a:latin typeface="Lucida Sans Unicode" panose="020B0602030504020204" pitchFamily="34" charset="0"/>
            </a:endParaRPr>
          </a:p>
        </p:txBody>
      </p:sp>
      <p:sp>
        <p:nvSpPr>
          <p:cNvPr id="16" name="Pil mot venstre og høyre 15"/>
          <p:cNvSpPr>
            <a:spLocks noChangeArrowheads="1"/>
          </p:cNvSpPr>
          <p:nvPr/>
        </p:nvSpPr>
        <p:spPr bwMode="auto">
          <a:xfrm rot="10800000">
            <a:off x="3493290" y="1844671"/>
            <a:ext cx="2374854" cy="620713"/>
          </a:xfrm>
          <a:prstGeom prst="leftRightArrow">
            <a:avLst>
              <a:gd name="adj1" fmla="val 50000"/>
              <a:gd name="adj2" fmla="val 5007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>
              <a:latin typeface="Lucida Sans Unicode" panose="020B0602030504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7092281" y="4185871"/>
            <a:ext cx="181648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itchFamily="18" charset="0"/>
              </a:rPr>
              <a:t>Telefon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itchFamily="18" charset="0"/>
              </a:rPr>
              <a:t>Dialogmelding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itchFamily="18" charset="0"/>
              </a:rPr>
              <a:t>EDI</a:t>
            </a:r>
          </a:p>
        </p:txBody>
      </p:sp>
      <p:sp>
        <p:nvSpPr>
          <p:cNvPr id="17" name="TekstSylinder 4"/>
          <p:cNvSpPr txBox="1"/>
          <p:nvPr/>
        </p:nvSpPr>
        <p:spPr>
          <a:xfrm>
            <a:off x="200437" y="4185871"/>
            <a:ext cx="193957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</a:rPr>
              <a:t>Telefon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</a:rPr>
              <a:t>Dialogmelding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</a:rPr>
              <a:t>EDI</a:t>
            </a:r>
          </a:p>
        </p:txBody>
      </p:sp>
      <p:cxnSp>
        <p:nvCxnSpPr>
          <p:cNvPr id="7" name="Rett linje 6"/>
          <p:cNvCxnSpPr/>
          <p:nvPr/>
        </p:nvCxnSpPr>
        <p:spPr bwMode="auto">
          <a:xfrm flipV="1">
            <a:off x="2149949" y="4005064"/>
            <a:ext cx="251605" cy="18080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Rett linje 23"/>
          <p:cNvCxnSpPr/>
          <p:nvPr/>
        </p:nvCxnSpPr>
        <p:spPr bwMode="auto">
          <a:xfrm>
            <a:off x="6807986" y="4049753"/>
            <a:ext cx="274356" cy="13611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kstSylinder 73"/>
          <p:cNvSpPr txBox="1"/>
          <p:nvPr/>
        </p:nvSpPr>
        <p:spPr>
          <a:xfrm>
            <a:off x="3772476" y="1093260"/>
            <a:ext cx="181648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itchFamily="18" charset="0"/>
              </a:rPr>
              <a:t>Telefon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itchFamily="18" charset="0"/>
              </a:rPr>
              <a:t>Dialogmelding</a:t>
            </a:r>
          </a:p>
        </p:txBody>
      </p:sp>
      <p:cxnSp>
        <p:nvCxnSpPr>
          <p:cNvPr id="75" name="Rett linje 74"/>
          <p:cNvCxnSpPr/>
          <p:nvPr/>
        </p:nvCxnSpPr>
        <p:spPr bwMode="auto">
          <a:xfrm>
            <a:off x="4499992" y="1678035"/>
            <a:ext cx="0" cy="3108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TekstSylinder 73"/>
          <p:cNvSpPr txBox="1"/>
          <p:nvPr/>
        </p:nvSpPr>
        <p:spPr>
          <a:xfrm>
            <a:off x="3765208" y="2642524"/>
            <a:ext cx="181648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itchFamily="18" charset="0"/>
              </a:rPr>
              <a:t>Telefon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Cambria" pitchFamily="18" charset="0"/>
              </a:rPr>
              <a:t>Hjemmebesøk</a:t>
            </a:r>
          </a:p>
        </p:txBody>
      </p:sp>
      <p:cxnSp>
        <p:nvCxnSpPr>
          <p:cNvPr id="83" name="Rett linje 82"/>
          <p:cNvCxnSpPr>
            <a:stCxn id="14" idx="1"/>
          </p:cNvCxnSpPr>
          <p:nvPr/>
        </p:nvCxnSpPr>
        <p:spPr bwMode="auto">
          <a:xfrm flipV="1">
            <a:off x="3492221" y="2879727"/>
            <a:ext cx="272987" cy="1847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Rett linje 83"/>
          <p:cNvCxnSpPr/>
          <p:nvPr/>
        </p:nvCxnSpPr>
        <p:spPr bwMode="auto">
          <a:xfrm>
            <a:off x="5574289" y="2884858"/>
            <a:ext cx="293855" cy="18259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62888"/>
            <a:ext cx="5798453" cy="520475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259632" y="836712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latin typeface="Cambria" pitchFamily="18" charset="0"/>
              </a:rPr>
              <a:t>Epikrise somatikk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3419198" y="2420888"/>
            <a:ext cx="5433849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chemeClr val="bg1"/>
                </a:solidFill>
                <a:latin typeface="Cambria" pitchFamily="18" charset="0"/>
              </a:rPr>
              <a:t>Behandlingsavklaring?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3423766" y="3257379"/>
            <a:ext cx="5433849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chemeClr val="bg1"/>
                </a:solidFill>
                <a:latin typeface="Cambria" pitchFamily="18" charset="0"/>
              </a:rPr>
              <a:t>Omsorgsavklaring?</a:t>
            </a:r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785813"/>
            <a:ext cx="7772400" cy="770979"/>
          </a:xfrm>
        </p:spPr>
        <p:txBody>
          <a:bodyPr/>
          <a:lstStyle/>
          <a:p>
            <a:r>
              <a:rPr lang="nb-NO" dirty="0" smtClean="0"/>
              <a:t>Behandlingsavklaring sen fase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584248"/>
            <a:ext cx="8712968" cy="5085112"/>
          </a:xfrm>
        </p:spPr>
        <p:txBody>
          <a:bodyPr/>
          <a:lstStyle/>
          <a:p>
            <a:r>
              <a:rPr lang="nb-NO" dirty="0" smtClean="0"/>
              <a:t>Eksempler på formuleringer i notat</a:t>
            </a:r>
          </a:p>
          <a:p>
            <a:pPr lvl="1"/>
            <a:r>
              <a:rPr lang="nb-NO" dirty="0" smtClean="0"/>
              <a:t>Pasienten skal ta blodprøver ukentlig, og få blodtransfusjon ved </a:t>
            </a:r>
            <a:r>
              <a:rPr lang="nb-NO" dirty="0" err="1" smtClean="0"/>
              <a:t>Hb</a:t>
            </a:r>
            <a:r>
              <a:rPr lang="nb-NO" dirty="0" smtClean="0"/>
              <a:t> &lt; 8,0. Dette kontinueres inntil blodtransfusjon ikke lenger gir bedring av slapphet, tung pust eller svimmelhet </a:t>
            </a:r>
          </a:p>
          <a:p>
            <a:pPr lvl="1"/>
            <a:r>
              <a:rPr lang="nb-NO" dirty="0" smtClean="0"/>
              <a:t>Parenteral væsketilførsel/ernæring kontinueres inntil tegn på </a:t>
            </a:r>
            <a:r>
              <a:rPr lang="nb-NO" dirty="0"/>
              <a:t>s</a:t>
            </a:r>
            <a:r>
              <a:rPr lang="nb-NO" dirty="0" smtClean="0"/>
              <a:t>vekket toleranse( kvalme, hevelser, tung pust)</a:t>
            </a:r>
          </a:p>
          <a:p>
            <a:pPr lvl="1"/>
            <a:r>
              <a:rPr lang="nb-NO" dirty="0" smtClean="0"/>
              <a:t>Ved infeksjon kan antibiotikabehandling startes på sykehjem, men dersom ingen bedring innen 2 døgn skal dette seponeres. Videre behandling blir symptomlindring på sykehjemmet</a:t>
            </a:r>
          </a:p>
          <a:p>
            <a:pPr lvl="1"/>
            <a:r>
              <a:rPr lang="nb-NO" dirty="0" smtClean="0"/>
              <a:t>Dette er kommunisert med pasient og pårørende, som fremstår innforståtte med planen</a:t>
            </a:r>
          </a:p>
          <a:p>
            <a:pPr lvl="1"/>
            <a:endParaRPr lang="nb-NO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785813"/>
            <a:ext cx="7772400" cy="626963"/>
          </a:xfrm>
        </p:spPr>
        <p:txBody>
          <a:bodyPr/>
          <a:lstStyle/>
          <a:p>
            <a:r>
              <a:rPr lang="nb-NO" dirty="0" smtClean="0"/>
              <a:t>Behandlingsavklaring sluttfase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628800"/>
            <a:ext cx="8496944" cy="5112568"/>
          </a:xfrm>
        </p:spPr>
        <p:txBody>
          <a:bodyPr/>
          <a:lstStyle/>
          <a:p>
            <a:r>
              <a:rPr lang="nb-NO" sz="2400" dirty="0" smtClean="0"/>
              <a:t>Eksempler på formuleringer i journalnotat</a:t>
            </a:r>
          </a:p>
          <a:p>
            <a:pPr lvl="1"/>
            <a:r>
              <a:rPr lang="nb-NO" sz="2000" dirty="0" smtClean="0"/>
              <a:t>Ved svelgevansker seponeres all peroral medikasjon og erstattes med subkutant regime</a:t>
            </a:r>
          </a:p>
          <a:p>
            <a:pPr lvl="1"/>
            <a:r>
              <a:rPr lang="nb-NO" sz="2000" dirty="0" smtClean="0"/>
              <a:t>Redusert inntak av mat og drikke skal ikke korrigeres intravenøst</a:t>
            </a:r>
          </a:p>
          <a:p>
            <a:pPr lvl="1"/>
            <a:r>
              <a:rPr lang="nb-NO" sz="2000" dirty="0" smtClean="0"/>
              <a:t>Ved infeksjon skal antibiotikabehandling ikke startes</a:t>
            </a:r>
          </a:p>
          <a:p>
            <a:pPr lvl="1"/>
            <a:r>
              <a:rPr lang="nb-NO" sz="2000" dirty="0" smtClean="0"/>
              <a:t>Blodprøver er ikke indisert</a:t>
            </a:r>
          </a:p>
          <a:p>
            <a:pPr lvl="1"/>
            <a:r>
              <a:rPr lang="nb-NO" sz="2000" dirty="0" smtClean="0"/>
              <a:t>HLR minus er vedtatt</a:t>
            </a:r>
          </a:p>
          <a:p>
            <a:pPr lvl="1"/>
            <a:r>
              <a:rPr lang="nb-NO" sz="2000" dirty="0" smtClean="0"/>
              <a:t>Dersom situasjonen ikke er håndterbar i hjemmet, er kommunal institusjon alternativet. </a:t>
            </a:r>
          </a:p>
          <a:p>
            <a:pPr lvl="1"/>
            <a:r>
              <a:rPr lang="nb-NO" sz="2000" dirty="0" smtClean="0"/>
              <a:t>Sykehusinnleggelse bør unngås, og må vurderes av lege dersom spørsmålet kommer opp</a:t>
            </a:r>
          </a:p>
          <a:p>
            <a:pPr lvl="1"/>
            <a:r>
              <a:rPr lang="nb-NO" sz="2000" dirty="0" smtClean="0"/>
              <a:t>Pasienten og pårørende er innforståtte med behandlingsavklaringen</a:t>
            </a:r>
            <a:endParaRPr lang="nb-NO" sz="20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2699792" y="6048402"/>
            <a:ext cx="288032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  <a:latin typeface="Cambria" pitchFamily="18" charset="0"/>
              </a:rPr>
              <a:t>Åpen retur ?</a:t>
            </a: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286000"/>
            <a:ext cx="7772400" cy="1143000"/>
          </a:xfrm>
        </p:spPr>
        <p:txBody>
          <a:bodyPr/>
          <a:lstStyle/>
          <a:p>
            <a:r>
              <a:rPr lang="nb-NO" dirty="0" smtClean="0"/>
              <a:t>www.sthf.no/palliasjon</a:t>
            </a:r>
            <a:endParaRPr lang="nb-NO" dirty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92696"/>
            <a:ext cx="7772400" cy="792088"/>
          </a:xfrm>
        </p:spPr>
        <p:txBody>
          <a:bodyPr/>
          <a:lstStyle/>
          <a:p>
            <a:r>
              <a:rPr lang="nb-NO" dirty="0" smtClean="0"/>
              <a:t>Hvem er vi?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917653"/>
          </a:xfrm>
        </p:spPr>
        <p:txBody>
          <a:bodyPr/>
          <a:lstStyle/>
          <a:p>
            <a:r>
              <a:rPr lang="nb-NO" dirty="0" smtClean="0"/>
              <a:t>Palliativ enhet</a:t>
            </a:r>
          </a:p>
          <a:p>
            <a:pPr lvl="1"/>
            <a:r>
              <a:rPr lang="nb-NO" dirty="0" smtClean="0"/>
              <a:t>3 senger samlokalisert med Blod-/kreftavdelingen</a:t>
            </a:r>
          </a:p>
          <a:p>
            <a:pPr lvl="1"/>
            <a:r>
              <a:rPr lang="nb-NO" dirty="0" smtClean="0"/>
              <a:t>1 overlege + 1 LIS-lege </a:t>
            </a:r>
          </a:p>
          <a:p>
            <a:pPr lvl="1"/>
            <a:r>
              <a:rPr lang="nb-NO" dirty="0" smtClean="0"/>
              <a:t>Teamkoordinator</a:t>
            </a:r>
          </a:p>
          <a:p>
            <a:r>
              <a:rPr lang="nb-NO" dirty="0" smtClean="0"/>
              <a:t>Palliativt team</a:t>
            </a:r>
          </a:p>
          <a:p>
            <a:pPr lvl="1"/>
            <a:r>
              <a:rPr lang="nb-NO" dirty="0" smtClean="0"/>
              <a:t>Internt på sykehuset</a:t>
            </a:r>
          </a:p>
          <a:p>
            <a:pPr lvl="2"/>
            <a:r>
              <a:rPr lang="nb-NO" dirty="0" smtClean="0"/>
              <a:t>Tilsyn på andre avdelinger</a:t>
            </a:r>
          </a:p>
          <a:p>
            <a:pPr lvl="2"/>
            <a:r>
              <a:rPr lang="nb-NO" dirty="0" smtClean="0"/>
              <a:t>Lege + kreftsykepleier fra palliativ enhet</a:t>
            </a:r>
          </a:p>
          <a:p>
            <a:pPr lvl="1"/>
            <a:r>
              <a:rPr lang="nb-NO" dirty="0" smtClean="0"/>
              <a:t>Ambulant</a:t>
            </a:r>
          </a:p>
          <a:p>
            <a:pPr lvl="2"/>
            <a:r>
              <a:rPr lang="nb-NO" dirty="0"/>
              <a:t>L</a:t>
            </a:r>
            <a:r>
              <a:rPr lang="nb-NO" dirty="0" smtClean="0"/>
              <a:t>ege + kreftsykepleier</a:t>
            </a:r>
          </a:p>
          <a:p>
            <a:pPr lvl="2"/>
            <a:r>
              <a:rPr lang="nb-NO" dirty="0" smtClean="0"/>
              <a:t>Dekker hele Telemark</a:t>
            </a:r>
          </a:p>
          <a:p>
            <a:pPr lvl="1"/>
            <a:endParaRPr lang="nb-NO" dirty="0" smtClean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6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kstSylinder 6"/>
          <p:cNvSpPr txBox="1">
            <a:spLocks noChangeArrowheads="1"/>
          </p:cNvSpPr>
          <p:nvPr/>
        </p:nvSpPr>
        <p:spPr bwMode="auto">
          <a:xfrm>
            <a:off x="1835696" y="1196752"/>
            <a:ext cx="3168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b-NO" altLang="nb-NO" sz="4800" b="1" dirty="0"/>
              <a:t>Telemark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67544" y="2132856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nb-NO" sz="3600" dirty="0" smtClean="0">
                <a:latin typeface="Cambria" pitchFamily="18" charset="0"/>
              </a:rPr>
              <a:t>17 kommuner</a:t>
            </a:r>
          </a:p>
          <a:p>
            <a:pPr>
              <a:buFontTx/>
              <a:buChar char="-"/>
            </a:pPr>
            <a:r>
              <a:rPr lang="nb-NO" sz="3600" dirty="0" smtClean="0">
                <a:latin typeface="Cambria" pitchFamily="18" charset="0"/>
              </a:rPr>
              <a:t>100 </a:t>
            </a:r>
            <a:r>
              <a:rPr lang="nb-NO" sz="3600" dirty="0" smtClean="0">
                <a:latin typeface="Cambria" pitchFamily="18" charset="0"/>
              </a:rPr>
              <a:t>kontaktsykepleiere</a:t>
            </a:r>
          </a:p>
          <a:p>
            <a:pPr>
              <a:buFontTx/>
              <a:buChar char="-"/>
            </a:pPr>
            <a:r>
              <a:rPr lang="nb-NO" sz="3600" dirty="0" smtClean="0">
                <a:latin typeface="Cambria" pitchFamily="18" charset="0"/>
              </a:rPr>
              <a:t>160 fastleger</a:t>
            </a:r>
          </a:p>
          <a:p>
            <a:pPr>
              <a:buFontTx/>
              <a:buChar char="-"/>
            </a:pPr>
            <a:r>
              <a:rPr lang="nb-NO" sz="3600" dirty="0" smtClean="0">
                <a:latin typeface="Cambria" pitchFamily="18" charset="0"/>
              </a:rPr>
              <a:t>170 000 innbyggere</a:t>
            </a:r>
          </a:p>
          <a:p>
            <a:pPr>
              <a:buFontTx/>
              <a:buChar char="-"/>
            </a:pPr>
            <a:r>
              <a:rPr lang="nb-NO" sz="3600" dirty="0" smtClean="0">
                <a:latin typeface="Cambria" pitchFamily="18" charset="0"/>
              </a:rPr>
              <a:t>400 kreftdødsfall/år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4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kstSylinder 1"/>
          <p:cNvSpPr txBox="1">
            <a:spLocks noChangeArrowheads="1"/>
          </p:cNvSpPr>
          <p:nvPr/>
        </p:nvSpPr>
        <p:spPr bwMode="auto">
          <a:xfrm>
            <a:off x="6265863" y="5761038"/>
            <a:ext cx="1604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b-NO" altLang="nb-NO">
                <a:solidFill>
                  <a:srgbClr val="FF0000"/>
                </a:solidFill>
              </a:rPr>
              <a:t>Sykehus</a:t>
            </a:r>
          </a:p>
        </p:txBody>
      </p:sp>
      <p:sp>
        <p:nvSpPr>
          <p:cNvPr id="18435" name="TekstSylinder 2"/>
          <p:cNvSpPr txBox="1">
            <a:spLocks noChangeArrowheads="1"/>
          </p:cNvSpPr>
          <p:nvPr/>
        </p:nvSpPr>
        <p:spPr bwMode="auto">
          <a:xfrm>
            <a:off x="6350" y="3286125"/>
            <a:ext cx="16287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b-NO" altLang="nb-NO">
                <a:solidFill>
                  <a:srgbClr val="00B050"/>
                </a:solidFill>
              </a:rPr>
              <a:t>Hjemme</a:t>
            </a:r>
          </a:p>
        </p:txBody>
      </p:sp>
      <p:sp>
        <p:nvSpPr>
          <p:cNvPr id="18436" name="TekstSylinder 3"/>
          <p:cNvSpPr txBox="1">
            <a:spLocks noChangeArrowheads="1"/>
          </p:cNvSpPr>
          <p:nvPr/>
        </p:nvSpPr>
        <p:spPr bwMode="auto">
          <a:xfrm>
            <a:off x="6596063" y="1393825"/>
            <a:ext cx="16049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b-NO" altLang="nb-NO">
                <a:solidFill>
                  <a:srgbClr val="FF0000"/>
                </a:solidFill>
              </a:rPr>
              <a:t>Sykehus</a:t>
            </a:r>
          </a:p>
        </p:txBody>
      </p:sp>
      <p:sp>
        <p:nvSpPr>
          <p:cNvPr id="18437" name="TekstSylinder 4"/>
          <p:cNvSpPr txBox="1">
            <a:spLocks noChangeArrowheads="1"/>
          </p:cNvSpPr>
          <p:nvPr/>
        </p:nvSpPr>
        <p:spPr bwMode="auto">
          <a:xfrm>
            <a:off x="820738" y="1231900"/>
            <a:ext cx="16049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b-NO" altLang="nb-NO">
                <a:solidFill>
                  <a:srgbClr val="FF0000"/>
                </a:solidFill>
              </a:rPr>
              <a:t>Sykehus</a:t>
            </a:r>
          </a:p>
        </p:txBody>
      </p:sp>
      <p:sp>
        <p:nvSpPr>
          <p:cNvPr id="18438" name="TekstSylinder 9"/>
          <p:cNvSpPr txBox="1">
            <a:spLocks noChangeArrowheads="1"/>
          </p:cNvSpPr>
          <p:nvPr/>
        </p:nvSpPr>
        <p:spPr bwMode="auto">
          <a:xfrm>
            <a:off x="3919538" y="760413"/>
            <a:ext cx="16287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b-NO" altLang="nb-NO">
                <a:solidFill>
                  <a:srgbClr val="00B050"/>
                </a:solidFill>
              </a:rPr>
              <a:t>Hjemme</a:t>
            </a:r>
          </a:p>
        </p:txBody>
      </p:sp>
      <p:sp>
        <p:nvSpPr>
          <p:cNvPr id="18439" name="TekstSylinder 10"/>
          <p:cNvSpPr txBox="1">
            <a:spLocks noChangeArrowheads="1"/>
          </p:cNvSpPr>
          <p:nvPr/>
        </p:nvSpPr>
        <p:spPr bwMode="auto">
          <a:xfrm>
            <a:off x="7056438" y="4464050"/>
            <a:ext cx="162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b-NO" altLang="nb-NO">
                <a:solidFill>
                  <a:srgbClr val="00B050"/>
                </a:solidFill>
              </a:rPr>
              <a:t>Hjemme</a:t>
            </a:r>
          </a:p>
        </p:txBody>
      </p:sp>
      <p:sp>
        <p:nvSpPr>
          <p:cNvPr id="18440" name="Pil høyre 11"/>
          <p:cNvSpPr>
            <a:spLocks noChangeArrowheads="1"/>
          </p:cNvSpPr>
          <p:nvPr/>
        </p:nvSpPr>
        <p:spPr bwMode="auto">
          <a:xfrm rot="-3879188">
            <a:off x="102394" y="2228056"/>
            <a:ext cx="1574800" cy="484188"/>
          </a:xfrm>
          <a:prstGeom prst="rightArrow">
            <a:avLst>
              <a:gd name="adj1" fmla="val 50000"/>
              <a:gd name="adj2" fmla="val 5005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b-NO" altLang="nb-NO"/>
          </a:p>
        </p:txBody>
      </p:sp>
      <p:sp>
        <p:nvSpPr>
          <p:cNvPr id="18441" name="Pil høyre 12"/>
          <p:cNvSpPr>
            <a:spLocks noChangeArrowheads="1"/>
          </p:cNvSpPr>
          <p:nvPr/>
        </p:nvSpPr>
        <p:spPr bwMode="auto">
          <a:xfrm rot="-615465">
            <a:off x="2459038" y="893763"/>
            <a:ext cx="1350962" cy="484187"/>
          </a:xfrm>
          <a:prstGeom prst="rightArrow">
            <a:avLst>
              <a:gd name="adj1" fmla="val 50000"/>
              <a:gd name="adj2" fmla="val 5006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b-NO" altLang="nb-NO"/>
          </a:p>
        </p:txBody>
      </p:sp>
      <p:sp>
        <p:nvSpPr>
          <p:cNvPr id="18442" name="Pil høyre 13"/>
          <p:cNvSpPr>
            <a:spLocks noChangeArrowheads="1"/>
          </p:cNvSpPr>
          <p:nvPr/>
        </p:nvSpPr>
        <p:spPr bwMode="auto">
          <a:xfrm rot="1108754">
            <a:off x="5632450" y="950913"/>
            <a:ext cx="982663" cy="484187"/>
          </a:xfrm>
          <a:prstGeom prst="rightArrow">
            <a:avLst>
              <a:gd name="adj1" fmla="val 50000"/>
              <a:gd name="adj2" fmla="val 5008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b-NO" altLang="nb-NO"/>
          </a:p>
        </p:txBody>
      </p:sp>
      <p:sp>
        <p:nvSpPr>
          <p:cNvPr id="18443" name="Pil høyre 14"/>
          <p:cNvSpPr>
            <a:spLocks noChangeArrowheads="1"/>
          </p:cNvSpPr>
          <p:nvPr/>
        </p:nvSpPr>
        <p:spPr bwMode="auto">
          <a:xfrm rot="4622840">
            <a:off x="6442869" y="3029744"/>
            <a:ext cx="2422525" cy="484187"/>
          </a:xfrm>
          <a:prstGeom prst="rightArrow">
            <a:avLst>
              <a:gd name="adj1" fmla="val 60167"/>
              <a:gd name="adj2" fmla="val 5005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b-NO" altLang="nb-NO"/>
          </a:p>
        </p:txBody>
      </p:sp>
      <p:sp>
        <p:nvSpPr>
          <p:cNvPr id="18444" name="Pil høyre 15"/>
          <p:cNvSpPr>
            <a:spLocks noChangeArrowheads="1"/>
          </p:cNvSpPr>
          <p:nvPr/>
        </p:nvSpPr>
        <p:spPr bwMode="auto">
          <a:xfrm rot="6710847">
            <a:off x="7072312" y="5149851"/>
            <a:ext cx="652463" cy="449262"/>
          </a:xfrm>
          <a:prstGeom prst="rightArrow">
            <a:avLst>
              <a:gd name="adj1" fmla="val 50000"/>
              <a:gd name="adj2" fmla="val 4997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b-NO" altLang="nb-NO"/>
          </a:p>
        </p:txBody>
      </p:sp>
      <p:sp>
        <p:nvSpPr>
          <p:cNvPr id="18445" name="Pil høyre 16"/>
          <p:cNvSpPr>
            <a:spLocks noChangeArrowheads="1"/>
          </p:cNvSpPr>
          <p:nvPr/>
        </p:nvSpPr>
        <p:spPr bwMode="auto">
          <a:xfrm rot="10800000">
            <a:off x="1187450" y="5799138"/>
            <a:ext cx="4937125" cy="485775"/>
          </a:xfrm>
          <a:prstGeom prst="rightArrow">
            <a:avLst>
              <a:gd name="adj1" fmla="val 60167"/>
              <a:gd name="adj2" fmla="val 4987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b-NO" altLang="nb-NO"/>
          </a:p>
        </p:txBody>
      </p:sp>
      <p:sp>
        <p:nvSpPr>
          <p:cNvPr id="18446" name="TekstSylinder 17"/>
          <p:cNvSpPr txBox="1">
            <a:spLocks noChangeArrowheads="1"/>
          </p:cNvSpPr>
          <p:nvPr/>
        </p:nvSpPr>
        <p:spPr bwMode="auto">
          <a:xfrm>
            <a:off x="95250" y="5726113"/>
            <a:ext cx="1857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nb-NO" altLang="nb-NO" sz="5400" b="1"/>
          </a:p>
        </p:txBody>
      </p:sp>
      <p:pic>
        <p:nvPicPr>
          <p:cNvPr id="18447" name="Picture 2" descr="C:\Users\lefdal\AppData\Local\Microsoft\Windows\Temporary Internet Files\Content.IE5\OGAVF8MQ\MC900436392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" y="5229225"/>
            <a:ext cx="976313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Ellipse 20"/>
          <p:cNvSpPr>
            <a:spLocks noChangeArrowheads="1"/>
          </p:cNvSpPr>
          <p:nvPr/>
        </p:nvSpPr>
        <p:spPr bwMode="auto">
          <a:xfrm>
            <a:off x="1693863" y="1663700"/>
            <a:ext cx="5453062" cy="3709988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nb-NO" altLang="nb-NO" sz="4400"/>
          </a:p>
          <a:p>
            <a:pPr eaLnBrk="0" hangingPunct="0"/>
            <a:r>
              <a:rPr lang="nb-NO" altLang="nb-NO" sz="6000"/>
              <a:t>Utrygghet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4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Hvem bør henvises?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Palliative pasienter</a:t>
            </a:r>
          </a:p>
          <a:p>
            <a:pPr lvl="1"/>
            <a:r>
              <a:rPr lang="nb-NO" dirty="0" smtClean="0"/>
              <a:t>Kreft</a:t>
            </a:r>
          </a:p>
          <a:p>
            <a:pPr lvl="1"/>
            <a:r>
              <a:rPr lang="nb-NO" dirty="0" smtClean="0"/>
              <a:t>Andre pasientgrupper med kort forventet levetid og vanskelig håndterbare symptomer</a:t>
            </a:r>
          </a:p>
          <a:p>
            <a:pPr lvl="2"/>
            <a:r>
              <a:rPr lang="nb-NO" dirty="0" smtClean="0"/>
              <a:t>Lungesykdommer</a:t>
            </a:r>
          </a:p>
          <a:p>
            <a:pPr lvl="2"/>
            <a:r>
              <a:rPr lang="nb-NO" dirty="0"/>
              <a:t>H</a:t>
            </a:r>
            <a:r>
              <a:rPr lang="nb-NO" dirty="0" smtClean="0"/>
              <a:t>jerte-/nyre-/leversvikt </a:t>
            </a:r>
          </a:p>
          <a:p>
            <a:pPr lvl="2"/>
            <a:r>
              <a:rPr lang="nb-NO" dirty="0"/>
              <a:t>N</a:t>
            </a:r>
            <a:r>
              <a:rPr lang="nb-NO" dirty="0" smtClean="0"/>
              <a:t>evrologiske sykdommer</a:t>
            </a:r>
          </a:p>
          <a:p>
            <a:pPr marL="0" indent="0">
              <a:buNone/>
            </a:pPr>
            <a:endParaRPr lang="nb-NO" dirty="0" smtClean="0"/>
          </a:p>
          <a:p>
            <a:pPr marL="914400" lvl="2" indent="0">
              <a:buNone/>
            </a:pPr>
            <a:endParaRPr lang="nb-NO" dirty="0" smtClean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1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Kontaktinformasjon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928813"/>
            <a:ext cx="8568952" cy="4114800"/>
          </a:xfrm>
        </p:spPr>
        <p:txBody>
          <a:bodyPr/>
          <a:lstStyle/>
          <a:p>
            <a:r>
              <a:rPr lang="nb-NO" dirty="0" smtClean="0"/>
              <a:t>Palliativ enhet</a:t>
            </a:r>
          </a:p>
          <a:p>
            <a:pPr lvl="1"/>
            <a:r>
              <a:rPr lang="nb-NO" dirty="0" smtClean="0"/>
              <a:t>Sengepost tlf. 35005436</a:t>
            </a:r>
          </a:p>
          <a:p>
            <a:pPr lvl="1"/>
            <a:r>
              <a:rPr lang="nb-NO" dirty="0" smtClean="0"/>
              <a:t>Ørnulf Paulsen calling 3261</a:t>
            </a:r>
          </a:p>
          <a:p>
            <a:pPr lvl="1"/>
            <a:r>
              <a:rPr lang="nb-NO" dirty="0" smtClean="0"/>
              <a:t>Teamkoordinator Elisabeth </a:t>
            </a:r>
            <a:r>
              <a:rPr lang="nb-NO" dirty="0" err="1" smtClean="0"/>
              <a:t>Dahler</a:t>
            </a:r>
            <a:r>
              <a:rPr lang="nb-NO" dirty="0" smtClean="0"/>
              <a:t> Lien tlf. 91245731</a:t>
            </a:r>
          </a:p>
          <a:p>
            <a:r>
              <a:rPr lang="nb-NO" dirty="0" smtClean="0"/>
              <a:t>Ambulant team</a:t>
            </a:r>
          </a:p>
          <a:p>
            <a:pPr lvl="1"/>
            <a:r>
              <a:rPr lang="nb-NO" dirty="0" smtClean="0"/>
              <a:t>Torunn Haugstøl tlf. 91826511</a:t>
            </a:r>
          </a:p>
          <a:p>
            <a:pPr lvl="1"/>
            <a:r>
              <a:rPr lang="nb-NO" dirty="0" smtClean="0"/>
              <a:t>Ronny Dalene tlf. 46874122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Når henvise?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3568" y="2276872"/>
            <a:ext cx="7772400" cy="3312368"/>
          </a:xfrm>
        </p:spPr>
        <p:txBody>
          <a:bodyPr/>
          <a:lstStyle/>
          <a:p>
            <a:r>
              <a:rPr lang="nb-NO" dirty="0" smtClean="0"/>
              <a:t>Symptomer, «uansett» forventet levetid</a:t>
            </a:r>
          </a:p>
          <a:p>
            <a:r>
              <a:rPr lang="nb-NO" dirty="0" smtClean="0"/>
              <a:t>Avsluttet behandling/oppfølgning fra moderavdeling</a:t>
            </a:r>
          </a:p>
          <a:p>
            <a:r>
              <a:rPr lang="nb-NO" dirty="0" smtClean="0"/>
              <a:t>Kort forventet levetid</a:t>
            </a:r>
          </a:p>
          <a:p>
            <a:pPr lvl="1"/>
            <a:r>
              <a:rPr lang="nb-NO" dirty="0" smtClean="0"/>
              <a:t>Tilrettelegging hjemme/institusjon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7772400" cy="1143000"/>
          </a:xfrm>
        </p:spPr>
        <p:txBody>
          <a:bodyPr/>
          <a:lstStyle/>
          <a:p>
            <a:r>
              <a:rPr lang="nb-NO" dirty="0" smtClean="0"/>
              <a:t>Hva bør gjøres før henvisning?</a:t>
            </a:r>
            <a:endParaRPr lang="nb-NO" dirty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Bildeforklaring formet som en ellipse 4"/>
          <p:cNvSpPr/>
          <p:nvPr/>
        </p:nvSpPr>
        <p:spPr bwMode="auto">
          <a:xfrm>
            <a:off x="1403648" y="2348880"/>
            <a:ext cx="5472608" cy="2304256"/>
          </a:xfrm>
          <a:prstGeom prst="wedgeEllipseCallout">
            <a:avLst>
              <a:gd name="adj1" fmla="val -49104"/>
              <a:gd name="adj2" fmla="val 129701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1835696" y="3140968"/>
            <a:ext cx="4420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smtClean="0">
                <a:latin typeface="Cambria" pitchFamily="18" charset="0"/>
              </a:rPr>
              <a:t>Symptomkartlegging!</a:t>
            </a:r>
          </a:p>
        </p:txBody>
      </p:sp>
    </p:spTree>
    <p:extLst>
      <p:ext uri="{BB962C8B-B14F-4D97-AF65-F5344CB8AC3E}">
        <p14:creationId xmlns:p14="http://schemas.microsoft.com/office/powerpoint/2010/main" val="242948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735978"/>
            <a:ext cx="4427984" cy="5758762"/>
          </a:xfrm>
          <a:ln w="12700">
            <a:solidFill>
              <a:schemeClr val="tx1"/>
            </a:solidFill>
          </a:ln>
        </p:spPr>
      </p:pic>
      <p:sp>
        <p:nvSpPr>
          <p:cNvPr id="15363" name="TekstSylinder 2"/>
          <p:cNvSpPr txBox="1">
            <a:spLocks noChangeArrowheads="1"/>
          </p:cNvSpPr>
          <p:nvPr/>
        </p:nvSpPr>
        <p:spPr bwMode="auto">
          <a:xfrm>
            <a:off x="1258888" y="1196975"/>
            <a:ext cx="158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ESAS</a:t>
            </a:r>
          </a:p>
        </p:txBody>
      </p:sp>
      <p:sp>
        <p:nvSpPr>
          <p:cNvPr id="15364" name="TekstSylinder 3"/>
          <p:cNvSpPr txBox="1">
            <a:spLocks noChangeArrowheads="1"/>
          </p:cNvSpPr>
          <p:nvPr/>
        </p:nvSpPr>
        <p:spPr bwMode="auto">
          <a:xfrm>
            <a:off x="179389" y="2060575"/>
            <a:ext cx="44646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b-NO" altLang="nb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Kartlegging </a:t>
            </a:r>
            <a:r>
              <a:rPr lang="nb-NO" alt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 </a:t>
            </a:r>
            <a:r>
              <a:rPr lang="nb-NO" altLang="nb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symptomer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nb-NO" alt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 mange brikker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b-NO" altLang="nb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nb-NO" alt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symptomanalysen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Gir ikke alene svaret </a:t>
            </a:r>
            <a:r>
              <a:rPr lang="nb-NO" altLang="nb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på </a:t>
            </a:r>
            <a:r>
              <a:rPr lang="nb-NO" altLang="nb-NO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årsaken</a:t>
            </a:r>
            <a:endParaRPr lang="nb-NO" altLang="nb-NO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nb-NO" alt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til </a:t>
            </a:r>
            <a:r>
              <a:rPr lang="nb-NO" alt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symptomene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HF-liggende">
  <a:themeElements>
    <a:clrScheme name="STH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CC99"/>
      </a:accent1>
      <a:accent2>
        <a:srgbClr val="CC3333"/>
      </a:accent2>
      <a:accent3>
        <a:srgbClr val="DE9415"/>
      </a:accent3>
      <a:accent4>
        <a:srgbClr val="993399"/>
      </a:accent4>
      <a:accent5>
        <a:srgbClr val="006699"/>
      </a:accent5>
      <a:accent6>
        <a:srgbClr val="009966"/>
      </a:accent6>
      <a:hlink>
        <a:srgbClr val="0000FF"/>
      </a:hlink>
      <a:folHlink>
        <a:srgbClr val="800080"/>
      </a:folHlink>
    </a:clrScheme>
    <a:fontScheme name="Office-tema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Cambria" pitchFamily="18" charset="0"/>
          </a:defRPr>
        </a:defPPr>
      </a:lstStyle>
    </a:tx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34703BD2BFF14DA3960CB77DE927CF" ma:contentTypeVersion="24" ma:contentTypeDescription="Opprett et nytt dokument." ma:contentTypeScope="" ma:versionID="76b6af70f8238f4edfd91d4e8aec3523">
  <xsd:schema xmlns:xsd="http://www.w3.org/2001/XMLSchema" xmlns:xs="http://www.w3.org/2001/XMLSchema" xmlns:p="http://schemas.microsoft.com/office/2006/metadata/properties" xmlns:ns1="http://schemas.microsoft.com/sharepoint/v3" xmlns:ns2="8cbcf700-47ad-4382-9acc-c5a419a2e6a0" targetNamespace="http://schemas.microsoft.com/office/2006/metadata/properties" ma:root="true" ma:fieldsID="86fafde19d3faa31af01d38c2816e925" ns1:_="" ns2:_="">
    <xsd:import namespace="http://schemas.microsoft.com/sharepoint/v3"/>
    <xsd:import namespace="8cbcf700-47ad-4382-9acc-c5a419a2e6a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bcf700-47ad-4382-9acc-c5a419a2e6a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b7b9a29f-b3df-4603-bd6b-a12478156dc9}" ma:internalName="TaxCatchAll" ma:showField="CatchAllData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b7b9a29f-b3df-4603-bd6b-a12478156dc9}" ma:internalName="TaxCatchAllLabel" ma:readOnly="true" ma:showField="CatchAllDataLabel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bcf700-47ad-4382-9acc-c5a419a2e6a0"/>
    <TaxKeywordTaxHTField xmlns="8cbcf700-47ad-4382-9acc-c5a419a2e6a0">
      <Terms xmlns="http://schemas.microsoft.com/office/infopath/2007/PartnerControls"/>
    </TaxKeywordTaxHTField>
    <PublishingExpirationDate xmlns="http://schemas.microsoft.com/sharepoint/v3" xsi:nil="true"/>
    <PublishingStartDate xmlns="http://schemas.microsoft.com/sharepoint/v3" xsi:nil="true"/>
    <FNSPRollUpIngress xmlns="8cbcf700-47ad-4382-9acc-c5a419a2e6a0" xsi:nil="true"/>
  </documentManagement>
</p:properties>
</file>

<file path=customXml/itemProps1.xml><?xml version="1.0" encoding="utf-8"?>
<ds:datastoreItem xmlns:ds="http://schemas.openxmlformats.org/officeDocument/2006/customXml" ds:itemID="{F8441E7F-277D-4876-9462-0C900745589A}"/>
</file>

<file path=customXml/itemProps2.xml><?xml version="1.0" encoding="utf-8"?>
<ds:datastoreItem xmlns:ds="http://schemas.openxmlformats.org/officeDocument/2006/customXml" ds:itemID="{C68C2F50-C3B0-425F-9529-2F7B99743DF4}"/>
</file>

<file path=customXml/itemProps3.xml><?xml version="1.0" encoding="utf-8"?>
<ds:datastoreItem xmlns:ds="http://schemas.openxmlformats.org/officeDocument/2006/customXml" ds:itemID="{40F7FFC0-7971-47C8-992F-35829F22D3D8}"/>
</file>

<file path=docProps/app.xml><?xml version="1.0" encoding="utf-8"?>
<Properties xmlns="http://schemas.openxmlformats.org/officeDocument/2006/extended-properties" xmlns:vt="http://schemas.openxmlformats.org/officeDocument/2006/docPropsVTypes">
  <Template>STHF-liggende</Template>
  <TotalTime>1518</TotalTime>
  <Words>420</Words>
  <Application>Microsoft Office PowerPoint</Application>
  <PresentationFormat>Skjermfremvisning (4:3)</PresentationFormat>
  <Paragraphs>108</Paragraphs>
  <Slides>18</Slides>
  <Notes>0</Notes>
  <HiddenSlides>0</HiddenSlides>
  <MMClips>18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Lucida Sans Unicode</vt:lpstr>
      <vt:lpstr>MV Boli</vt:lpstr>
      <vt:lpstr>Times New Roman</vt:lpstr>
      <vt:lpstr>STHF-liggende</vt:lpstr>
      <vt:lpstr>Samhandling mellom  palliativ enhet og kommunal helsetjeneste </vt:lpstr>
      <vt:lpstr>Hvem er vi?</vt:lpstr>
      <vt:lpstr>PowerPoint-presentasjon</vt:lpstr>
      <vt:lpstr>PowerPoint-presentasjon</vt:lpstr>
      <vt:lpstr>Hvem bør henvises?</vt:lpstr>
      <vt:lpstr>Kontaktinformasjon</vt:lpstr>
      <vt:lpstr>Når henvise?</vt:lpstr>
      <vt:lpstr>Hva bør gjøres før henvisning?</vt:lpstr>
      <vt:lpstr>PowerPoint-presentasjon</vt:lpstr>
      <vt:lpstr>PowerPoint-presentasjon</vt:lpstr>
      <vt:lpstr>PowerPoint-presentasjon</vt:lpstr>
      <vt:lpstr>Hva skjer etter henvisning?</vt:lpstr>
      <vt:lpstr>Ambulant virksomhet</vt:lpstr>
      <vt:lpstr>PowerPoint-presentasjon</vt:lpstr>
      <vt:lpstr>PowerPoint-presentasjon</vt:lpstr>
      <vt:lpstr>Behandlingsavklaring sen fase</vt:lpstr>
      <vt:lpstr>Behandlingsavklaring sluttfase</vt:lpstr>
      <vt:lpstr>www.sthf.no/palliasjon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ambulant team  Videreutvikling av palliative tjenester i Telemark</dc:title>
  <dc:creator>elssag</dc:creator>
  <cp:keywords>_£Bilde</cp:keywords>
  <cp:lastModifiedBy>Ronny Dalene</cp:lastModifiedBy>
  <cp:revision>175</cp:revision>
  <cp:lastPrinted>2017-01-26T07:12:16Z</cp:lastPrinted>
  <dcterms:created xsi:type="dcterms:W3CDTF">2014-10-08T08:25:56Z</dcterms:created>
  <dcterms:modified xsi:type="dcterms:W3CDTF">2023-03-14T12:36:03Z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0x010100EF34703BD2BFF14DA3960CB77DE927CF</vt:lpwstr>
  </property>
</Properties>
</file>