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handoutMasterIdLst>
    <p:handoutMasterId r:id="rId22"/>
  </p:handoutMasterIdLst>
  <p:sldIdLst>
    <p:sldId id="258" r:id="rId2"/>
    <p:sldId id="366" r:id="rId3"/>
    <p:sldId id="360" r:id="rId4"/>
    <p:sldId id="359" r:id="rId5"/>
    <p:sldId id="367" r:id="rId6"/>
    <p:sldId id="378" r:id="rId7"/>
    <p:sldId id="379" r:id="rId8"/>
    <p:sldId id="394" r:id="rId9"/>
    <p:sldId id="395" r:id="rId10"/>
    <p:sldId id="388" r:id="rId11"/>
    <p:sldId id="389" r:id="rId12"/>
    <p:sldId id="398" r:id="rId13"/>
    <p:sldId id="399" r:id="rId14"/>
    <p:sldId id="404" r:id="rId15"/>
    <p:sldId id="396" r:id="rId16"/>
    <p:sldId id="397" r:id="rId17"/>
    <p:sldId id="400" r:id="rId18"/>
    <p:sldId id="401" r:id="rId19"/>
    <p:sldId id="402" r:id="rId20"/>
    <p:sldId id="403" r:id="rId21"/>
  </p:sldIdLst>
  <p:sldSz cx="9144000" cy="6858000" type="screen4x3"/>
  <p:notesSz cx="6797675" cy="9928225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anose="020B0602030504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anose="020B0602030504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anose="020B0602030504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anose="020B0602030504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anose="020B0602030504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Lucida Sans Unicode" panose="020B0602030504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Lucida Sans Unicode" panose="020B0602030504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Lucida Sans Unicode" panose="020B0602030504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Lucida Sans Unicode" panose="020B0602030504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55" autoAdjust="0"/>
  </p:normalViewPr>
  <p:slideViewPr>
    <p:cSldViewPr showGuides="1"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E935BAA4-FFA0-423B-9389-54402699D3A3}" type="datetimeFigureOut">
              <a:rPr lang="nb-NO"/>
              <a:pPr>
                <a:defRPr/>
              </a:pPr>
              <a:t>18.05.2022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CA5C98C-5A80-4F55-B6D2-0361DF0839B6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gradFill rotWithShape="0">
          <a:gsLst>
            <a:gs pos="0">
              <a:schemeClr val="bg1"/>
            </a:gs>
            <a:gs pos="100000">
              <a:srgbClr val="4F81BD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ymbo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t="194" r="41312" b="43089"/>
          <a:stretch>
            <a:fillRect/>
          </a:stretch>
        </p:blipFill>
        <p:spPr bwMode="auto">
          <a:xfrm>
            <a:off x="6037263" y="3798888"/>
            <a:ext cx="3106737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mbria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99296-E233-4F12-BA42-40B52E91FA1A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401613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25DDD-7C6A-4F29-821F-57F43ED99DA4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74642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E8FDB-5B83-4201-AAC5-9C69E44B3F6E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61001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/>
          </p:nvPr>
        </p:nvSpPr>
        <p:spPr>
          <a:xfrm>
            <a:off x="685800" y="785813"/>
            <a:ext cx="7772400" cy="531018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1619A-B778-48DE-BB55-346EDFE684D8}" type="datetimeFigureOut">
              <a:rPr lang="en-US" altLang="en-US"/>
              <a:pPr>
                <a:defRPr/>
              </a:pPr>
              <a:t>5/18/2022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4510E-C0A0-4DDF-B276-C38DFEA830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77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000BE-3730-45EB-855D-B691E47CB9A2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548625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43820-438D-4FF3-856B-C1B9676F2A45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97381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24CF1-E89D-4864-BD4E-E3C0FA01470C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604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7600" y="784800"/>
            <a:ext cx="849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980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674800"/>
            <a:ext cx="4040188" cy="342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980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674800"/>
            <a:ext cx="4041775" cy="342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ED4BE-2B5D-45A4-914A-82EF124BCAFE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087925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40C52-14FC-47B3-B79D-9E6F527216B9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83471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41362-50BE-4AFD-9471-F1D052CE5113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133739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E24C6-DE76-4E5A-B44C-9D82533D450B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564282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92695"/>
            <a:ext cx="5486400" cy="40348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6F4-B4CB-4800-930C-DCE0825B3046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74013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85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Klikk for å redigere tittelstil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Klikk for å redigere tekststiler i malen</a:t>
            </a:r>
          </a:p>
          <a:p>
            <a:pPr lvl="1"/>
            <a:r>
              <a:rPr lang="nb-NO" altLang="en-US" smtClean="0"/>
              <a:t>Andre nivå</a:t>
            </a:r>
          </a:p>
          <a:p>
            <a:pPr lvl="2"/>
            <a:r>
              <a:rPr lang="nb-NO" altLang="en-US" smtClean="0"/>
              <a:t>Tredje nivå</a:t>
            </a:r>
          </a:p>
          <a:p>
            <a:pPr lvl="3"/>
            <a:r>
              <a:rPr lang="nb-NO" altLang="en-US" smtClean="0"/>
              <a:t>Fjerde nivå</a:t>
            </a:r>
          </a:p>
          <a:p>
            <a:pPr lvl="4"/>
            <a:r>
              <a:rPr lang="nb-NO" altLang="en-US" smtClean="0"/>
              <a:t>Femte nivå</a:t>
            </a:r>
            <a:endParaRPr lang="en-US" altLang="en-US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57938"/>
            <a:ext cx="1905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357938"/>
            <a:ext cx="3429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1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7938"/>
            <a:ext cx="1905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/>
            </a:lvl1pPr>
          </a:lstStyle>
          <a:p>
            <a:pPr>
              <a:defRPr/>
            </a:pPr>
            <a:fld id="{204F2F5C-AB49-4715-B769-7A9BE0F63C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Bild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0363"/>
            <a:ext cx="31575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  <p:sldLayoutId id="2147484612" r:id="rId5"/>
    <p:sldLayoutId id="2147484613" r:id="rId6"/>
    <p:sldLayoutId id="2147484614" r:id="rId7"/>
    <p:sldLayoutId id="2147484615" r:id="rId8"/>
    <p:sldLayoutId id="2147484616" r:id="rId9"/>
    <p:sldLayoutId id="2147484617" r:id="rId10"/>
    <p:sldLayoutId id="2147484618" r:id="rId11"/>
    <p:sldLayoutId id="21474846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mbria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mbria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mbria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mbria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916113"/>
            <a:ext cx="8424862" cy="2520950"/>
          </a:xfrm>
        </p:spPr>
        <p:txBody>
          <a:bodyPr/>
          <a:lstStyle/>
          <a:p>
            <a:pPr eaLnBrk="1" hangingPunct="1"/>
            <a:r>
              <a:rPr lang="nb-NO" altLang="nb-NO" sz="4800" b="1" smtClean="0"/>
              <a:t>Observasjoner</a:t>
            </a:r>
            <a:br>
              <a:rPr lang="nb-NO" altLang="nb-NO" sz="4800" b="1" smtClean="0"/>
            </a:br>
            <a:r>
              <a:rPr lang="nb-NO" altLang="nb-NO" sz="4800" b="1" smtClean="0"/>
              <a:t>hos palliative pasienter</a:t>
            </a:r>
            <a:br>
              <a:rPr lang="nb-NO" altLang="nb-NO" sz="4800" b="1" smtClean="0"/>
            </a:br>
            <a:r>
              <a:rPr lang="nb-NO" altLang="nb-NO" sz="4800" b="1" smtClean="0"/>
              <a:t/>
            </a:r>
            <a:br>
              <a:rPr lang="nb-NO" altLang="nb-NO" sz="4800" b="1" smtClean="0"/>
            </a:br>
            <a:endParaRPr lang="nb-NO" altLang="nb-NO" sz="2800" b="1" smtClean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3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tel 1"/>
          <p:cNvSpPr>
            <a:spLocks noGrp="1"/>
          </p:cNvSpPr>
          <p:nvPr>
            <p:ph type="title"/>
          </p:nvPr>
        </p:nvSpPr>
        <p:spPr>
          <a:xfrm>
            <a:off x="685800" y="785813"/>
            <a:ext cx="7772400" cy="771525"/>
          </a:xfrm>
        </p:spPr>
        <p:txBody>
          <a:bodyPr/>
          <a:lstStyle/>
          <a:p>
            <a:r>
              <a:rPr lang="nb-NO" altLang="nb-NO" smtClean="0"/>
              <a:t>Kvalme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288" y="1989138"/>
            <a:ext cx="8424862" cy="4464050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Kvalme og/eller oppkast?</a:t>
            </a:r>
          </a:p>
          <a:p>
            <a:pPr>
              <a:defRPr/>
            </a:pPr>
            <a:r>
              <a:rPr lang="nb-NO" dirty="0" smtClean="0"/>
              <a:t>Nytt </a:t>
            </a:r>
            <a:r>
              <a:rPr lang="nb-NO" dirty="0"/>
              <a:t>eller kjent symptom</a:t>
            </a:r>
            <a:r>
              <a:rPr lang="nb-NO" dirty="0" smtClean="0"/>
              <a:t>?</a:t>
            </a:r>
          </a:p>
          <a:p>
            <a:pPr lvl="1">
              <a:defRPr/>
            </a:pPr>
            <a:r>
              <a:rPr lang="nb-NO" dirty="0" err="1" smtClean="0"/>
              <a:t>Nytilkommen</a:t>
            </a:r>
            <a:r>
              <a:rPr lang="nb-NO" dirty="0" smtClean="0"/>
              <a:t> kvalme</a:t>
            </a:r>
          </a:p>
          <a:p>
            <a:pPr lvl="2">
              <a:defRPr/>
            </a:pPr>
            <a:r>
              <a:rPr lang="nb-NO" dirty="0" smtClean="0"/>
              <a:t>Obstipasjon</a:t>
            </a:r>
            <a:r>
              <a:rPr lang="nb-NO" dirty="0"/>
              <a:t>, </a:t>
            </a:r>
            <a:r>
              <a:rPr lang="nb-NO" dirty="0" smtClean="0"/>
              <a:t>dehydrering</a:t>
            </a:r>
          </a:p>
          <a:p>
            <a:pPr lvl="2">
              <a:defRPr/>
            </a:pPr>
            <a:r>
              <a:rPr lang="nb-NO" dirty="0" smtClean="0"/>
              <a:t>Endring i medisiner</a:t>
            </a:r>
          </a:p>
          <a:p>
            <a:pPr lvl="1">
              <a:defRPr/>
            </a:pPr>
            <a:r>
              <a:rPr lang="nb-NO" dirty="0" smtClean="0"/>
              <a:t>Kontinuerlig kvalme</a:t>
            </a:r>
          </a:p>
          <a:p>
            <a:pPr lvl="2">
              <a:defRPr/>
            </a:pPr>
            <a:r>
              <a:rPr lang="nb-NO" dirty="0" smtClean="0"/>
              <a:t>Bivirkning medikament, obstipasjon</a:t>
            </a:r>
          </a:p>
          <a:p>
            <a:pPr lvl="1">
              <a:defRPr/>
            </a:pPr>
            <a:r>
              <a:rPr lang="nb-NO" dirty="0" smtClean="0"/>
              <a:t> Tidvis kvalme</a:t>
            </a:r>
          </a:p>
          <a:p>
            <a:pPr lvl="2">
              <a:defRPr/>
            </a:pPr>
            <a:r>
              <a:rPr lang="nb-NO" dirty="0" smtClean="0"/>
              <a:t>Relatert til matinntak?</a:t>
            </a:r>
          </a:p>
          <a:p>
            <a:pPr lvl="3">
              <a:defRPr/>
            </a:pPr>
            <a:r>
              <a:rPr lang="nb-NO" dirty="0" smtClean="0"/>
              <a:t>Når </a:t>
            </a:r>
            <a:r>
              <a:rPr lang="nb-NO" dirty="0" err="1" smtClean="0"/>
              <a:t>ift</a:t>
            </a:r>
            <a:r>
              <a:rPr lang="nb-NO" dirty="0" smtClean="0"/>
              <a:t> matinntak kommer kvalmen?</a:t>
            </a:r>
          </a:p>
          <a:p>
            <a:pPr marL="1371600" lvl="3" indent="0">
              <a:buFontTx/>
              <a:buNone/>
              <a:defRPr/>
            </a:pPr>
            <a:endParaRPr lang="nb-NO" baseline="-25000" dirty="0"/>
          </a:p>
          <a:p>
            <a:pPr lvl="3">
              <a:defRPr/>
            </a:pPr>
            <a:endParaRPr lang="nb-NO" dirty="0" smtClean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71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Kvalme</a:t>
            </a:r>
          </a:p>
        </p:txBody>
      </p:sp>
      <p:sp>
        <p:nvSpPr>
          <p:cNvPr id="25603" name="Plassholder for innhold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543425"/>
          </a:xfrm>
        </p:spPr>
        <p:txBody>
          <a:bodyPr/>
          <a:lstStyle/>
          <a:p>
            <a:r>
              <a:rPr lang="nb-NO" altLang="nb-NO" i="1" smtClean="0"/>
              <a:t>Brekninger/oppkast*?</a:t>
            </a:r>
          </a:p>
          <a:p>
            <a:pPr lvl="1"/>
            <a:r>
              <a:rPr lang="nb-NO" altLang="nb-NO" i="1" smtClean="0"/>
              <a:t>Nyoppståtte brekninger og oppkast ledsaget av økt bukomfang og manglende avføring gir mistanke om ileus/tarmslyng</a:t>
            </a:r>
          </a:p>
          <a:p>
            <a:pPr lvl="1"/>
            <a:r>
              <a:rPr lang="nb-NO" altLang="nb-NO" i="1" smtClean="0"/>
              <a:t>Lege skal alltid kontaktes</a:t>
            </a:r>
          </a:p>
          <a:p>
            <a:r>
              <a:rPr lang="nb-NO" altLang="nb-NO" smtClean="0"/>
              <a:t>Økt bukomfang?</a:t>
            </a:r>
          </a:p>
          <a:p>
            <a:pPr lvl="1"/>
            <a:r>
              <a:rPr lang="nb-NO" altLang="nb-NO" smtClean="0"/>
              <a:t>Ascites? </a:t>
            </a:r>
          </a:p>
          <a:p>
            <a:pPr lvl="1"/>
            <a:r>
              <a:rPr lang="nb-NO" altLang="nb-NO" smtClean="0"/>
              <a:t>Obstipasjon?</a:t>
            </a:r>
          </a:p>
          <a:p>
            <a:pPr lvl="1"/>
            <a:r>
              <a:rPr lang="nb-NO" altLang="nb-NO" smtClean="0"/>
              <a:t>Regelmessig avføring?</a:t>
            </a:r>
          </a:p>
          <a:p>
            <a:pPr lvl="1"/>
            <a:endParaRPr lang="nb-NO" altLang="nb-NO" smtClean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65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tel 1"/>
          <p:cNvSpPr>
            <a:spLocks noGrp="1"/>
          </p:cNvSpPr>
          <p:nvPr>
            <p:ph type="title"/>
          </p:nvPr>
        </p:nvSpPr>
        <p:spPr>
          <a:xfrm>
            <a:off x="684213" y="692150"/>
            <a:ext cx="7772400" cy="720725"/>
          </a:xfrm>
        </p:spPr>
        <p:txBody>
          <a:bodyPr/>
          <a:lstStyle/>
          <a:p>
            <a:r>
              <a:rPr lang="nb-NO" altLang="nb-NO" smtClean="0"/>
              <a:t>Avføringsplager</a:t>
            </a:r>
          </a:p>
        </p:txBody>
      </p:sp>
      <p:sp>
        <p:nvSpPr>
          <p:cNvPr id="26627" name="Plassholder for innhold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4895850"/>
          </a:xfrm>
        </p:spPr>
        <p:txBody>
          <a:bodyPr/>
          <a:lstStyle/>
          <a:p>
            <a:r>
              <a:rPr lang="nb-NO" altLang="nb-NO" smtClean="0"/>
              <a:t>Obstipasjon</a:t>
            </a:r>
          </a:p>
          <a:p>
            <a:pPr lvl="1"/>
            <a:r>
              <a:rPr lang="nb-NO" altLang="nb-NO" smtClean="0"/>
              <a:t>Langt intervall mellom avføring (&gt;3 døgn)</a:t>
            </a:r>
          </a:p>
          <a:p>
            <a:pPr lvl="1"/>
            <a:r>
              <a:rPr lang="nb-NO" altLang="nb-NO" smtClean="0"/>
              <a:t>Hard konsistens (ikke alltid), kolikksmerter</a:t>
            </a:r>
          </a:p>
          <a:p>
            <a:pPr lvl="2"/>
            <a:r>
              <a:rPr lang="nb-NO" altLang="nb-NO" smtClean="0"/>
              <a:t>Obs. obstipasjonsdiare (siving av tynn avføring)</a:t>
            </a:r>
          </a:p>
          <a:p>
            <a:r>
              <a:rPr lang="nb-NO" altLang="nb-NO" smtClean="0"/>
              <a:t>Diare</a:t>
            </a:r>
          </a:p>
          <a:p>
            <a:pPr lvl="1"/>
            <a:r>
              <a:rPr lang="nb-NO" altLang="nb-NO" smtClean="0"/>
              <a:t>Hyppig løs/vandig avføring</a:t>
            </a:r>
          </a:p>
          <a:p>
            <a:pPr lvl="2"/>
            <a:r>
              <a:rPr lang="nb-NO" altLang="nb-NO" smtClean="0"/>
              <a:t>Manglende absorpsjon i tynntarm</a:t>
            </a:r>
          </a:p>
          <a:p>
            <a:pPr lvl="3"/>
            <a:r>
              <a:rPr lang="nb-NO" altLang="nb-NO" smtClean="0"/>
              <a:t>Sykdom i tynntarm, pankreas, lever-/galleveier</a:t>
            </a:r>
          </a:p>
          <a:p>
            <a:pPr lvl="2"/>
            <a:r>
              <a:rPr lang="nb-NO" altLang="nb-NO" smtClean="0"/>
              <a:t>Irritasjon i tykktarm</a:t>
            </a:r>
          </a:p>
          <a:p>
            <a:pPr lvl="3"/>
            <a:r>
              <a:rPr lang="nb-NO" altLang="nb-NO" smtClean="0"/>
              <a:t> Infeksjon</a:t>
            </a:r>
          </a:p>
          <a:p>
            <a:pPr lvl="3"/>
            <a:r>
              <a:rPr lang="nb-NO" altLang="nb-NO" smtClean="0"/>
              <a:t>Stråleskade</a:t>
            </a:r>
          </a:p>
          <a:p>
            <a:pPr lvl="2"/>
            <a:r>
              <a:rPr lang="nb-NO" altLang="nb-NO" smtClean="0"/>
              <a:t>Bivirkning antibiotika</a:t>
            </a:r>
          </a:p>
          <a:p>
            <a:pPr lvl="3"/>
            <a:endParaRPr lang="nb-NO" altLang="nb-NO" smtClean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9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tel 1"/>
          <p:cNvSpPr>
            <a:spLocks noGrp="1"/>
          </p:cNvSpPr>
          <p:nvPr>
            <p:ph type="title"/>
          </p:nvPr>
        </p:nvSpPr>
        <p:spPr>
          <a:xfrm>
            <a:off x="755650" y="1052513"/>
            <a:ext cx="7772400" cy="698500"/>
          </a:xfrm>
        </p:spPr>
        <p:txBody>
          <a:bodyPr/>
          <a:lstStyle/>
          <a:p>
            <a:r>
              <a:rPr lang="nb-NO" altLang="nb-NO" smtClean="0"/>
              <a:t>Avføringsplager</a:t>
            </a:r>
          </a:p>
        </p:txBody>
      </p:sp>
      <p:sp>
        <p:nvSpPr>
          <p:cNvPr id="27651" name="Plassholder for innhold 2"/>
          <p:cNvSpPr>
            <a:spLocks noGrp="1"/>
          </p:cNvSpPr>
          <p:nvPr>
            <p:ph idx="1"/>
          </p:nvPr>
        </p:nvSpPr>
        <p:spPr>
          <a:xfrm>
            <a:off x="539750" y="2276475"/>
            <a:ext cx="7772400" cy="3529013"/>
          </a:xfrm>
        </p:spPr>
        <p:txBody>
          <a:bodyPr/>
          <a:lstStyle/>
          <a:p>
            <a:r>
              <a:rPr lang="nb-NO" altLang="nb-NO" smtClean="0"/>
              <a:t>Avstengte galleveier</a:t>
            </a:r>
          </a:p>
          <a:p>
            <a:pPr lvl="1"/>
            <a:r>
              <a:rPr lang="nb-NO" altLang="nb-NO" smtClean="0"/>
              <a:t>Lys avføring, ofte ledsaget av mørk urin</a:t>
            </a:r>
          </a:p>
          <a:p>
            <a:pPr lvl="1"/>
            <a:r>
              <a:rPr lang="nb-NO" altLang="nb-NO" smtClean="0"/>
              <a:t>Etterhvert utvikling av ikterus(gulsott)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24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Avføringsplager</a:t>
            </a:r>
          </a:p>
        </p:txBody>
      </p:sp>
      <p:sp>
        <p:nvSpPr>
          <p:cNvPr id="28675" name="Plassholder for innhold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r>
              <a:rPr lang="nb-NO" altLang="nb-NO" i="1" smtClean="0"/>
              <a:t>Inkontinens*</a:t>
            </a:r>
          </a:p>
          <a:p>
            <a:pPr lvl="1"/>
            <a:r>
              <a:rPr lang="nb-NO" altLang="nb-NO" i="1" smtClean="0"/>
              <a:t>Inkontinens gir mistanke om skade på nerve/ryggmarg</a:t>
            </a:r>
          </a:p>
          <a:p>
            <a:pPr lvl="1"/>
            <a:r>
              <a:rPr lang="nb-NO" altLang="nb-NO" i="1" smtClean="0"/>
              <a:t>Dersom dette er et nytt symptom skal lege alltid kontaktes 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8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tel 1"/>
          <p:cNvSpPr>
            <a:spLocks noGrp="1"/>
          </p:cNvSpPr>
          <p:nvPr>
            <p:ph type="title"/>
          </p:nvPr>
        </p:nvSpPr>
        <p:spPr>
          <a:xfrm>
            <a:off x="685800" y="785813"/>
            <a:ext cx="7772400" cy="771525"/>
          </a:xfrm>
        </p:spPr>
        <p:txBody>
          <a:bodyPr/>
          <a:lstStyle/>
          <a:p>
            <a:r>
              <a:rPr lang="nb-NO" altLang="nb-NO" smtClean="0"/>
              <a:t>Ernæringssvikt</a:t>
            </a:r>
          </a:p>
        </p:txBody>
      </p:sp>
      <p:sp>
        <p:nvSpPr>
          <p:cNvPr id="29699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smtClean="0"/>
              <a:t>Viktig å kartlegge årsaken til at pasienten ikke får i seg næring</a:t>
            </a:r>
          </a:p>
          <a:p>
            <a:r>
              <a:rPr lang="nb-NO" altLang="nb-NO" smtClean="0"/>
              <a:t>Nedsatt matlyst er bare en av mange årsaker til ernæringssvikt</a:t>
            </a:r>
          </a:p>
          <a:p>
            <a:r>
              <a:rPr lang="nb-NO" altLang="nb-NO" smtClean="0"/>
              <a:t>Spør </a:t>
            </a:r>
            <a:r>
              <a:rPr lang="nb-NO" altLang="nb-NO" i="1" smtClean="0"/>
              <a:t>alltid</a:t>
            </a:r>
            <a:r>
              <a:rPr lang="nb-NO" altLang="nb-NO" smtClean="0"/>
              <a:t> konkret etter munntørrhet, endret smak, kvalme, svelgvansker og svelgsmerter</a:t>
            </a:r>
          </a:p>
          <a:p>
            <a:r>
              <a:rPr lang="nb-NO" altLang="nb-NO" smtClean="0"/>
              <a:t>Se </a:t>
            </a:r>
            <a:r>
              <a:rPr lang="nb-NO" altLang="nb-NO" i="1" smtClean="0"/>
              <a:t>alltid </a:t>
            </a:r>
            <a:r>
              <a:rPr lang="nb-NO" altLang="nb-NO" smtClean="0"/>
              <a:t>etter soppbelegg på tungen og tørrhet/sårhet i munnhule og svelg</a:t>
            </a:r>
          </a:p>
          <a:p>
            <a:r>
              <a:rPr lang="nb-NO" altLang="nb-NO" smtClean="0"/>
              <a:t>Sjekk </a:t>
            </a:r>
            <a:r>
              <a:rPr lang="nb-NO" altLang="nb-NO" i="1" smtClean="0"/>
              <a:t>alltid </a:t>
            </a:r>
            <a:r>
              <a:rPr lang="nb-NO" altLang="nb-NO" smtClean="0"/>
              <a:t>munnhygiene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09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tel 1"/>
          <p:cNvSpPr>
            <a:spLocks noGrp="1"/>
          </p:cNvSpPr>
          <p:nvPr>
            <p:ph type="title"/>
          </p:nvPr>
        </p:nvSpPr>
        <p:spPr>
          <a:xfrm>
            <a:off x="684213" y="1052513"/>
            <a:ext cx="7772400" cy="627062"/>
          </a:xfrm>
        </p:spPr>
        <p:txBody>
          <a:bodyPr/>
          <a:lstStyle/>
          <a:p>
            <a:r>
              <a:rPr lang="nb-NO" altLang="nb-NO" smtClean="0"/>
              <a:t>Vannlatingsplager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288" y="2133600"/>
            <a:ext cx="8353425" cy="4392613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Urinveisinfeksjon</a:t>
            </a:r>
          </a:p>
          <a:p>
            <a:pPr lvl="1">
              <a:defRPr/>
            </a:pPr>
            <a:r>
              <a:rPr lang="nb-NO" dirty="0" smtClean="0"/>
              <a:t>Gir ofte hyppig, sviende vannlating med </a:t>
            </a:r>
            <a:r>
              <a:rPr lang="nb-NO" dirty="0" err="1" smtClean="0"/>
              <a:t>mislukt</a:t>
            </a:r>
            <a:r>
              <a:rPr lang="nb-NO" dirty="0" smtClean="0"/>
              <a:t> av urin</a:t>
            </a:r>
          </a:p>
          <a:p>
            <a:pPr lvl="1">
              <a:defRPr/>
            </a:pPr>
            <a:r>
              <a:rPr lang="nb-NO" dirty="0" smtClean="0"/>
              <a:t>Ikke nødvendigvis ledsaget av feber</a:t>
            </a:r>
          </a:p>
          <a:p>
            <a:pPr>
              <a:defRPr/>
            </a:pPr>
            <a:r>
              <a:rPr lang="nb-NO" i="1" dirty="0" smtClean="0"/>
              <a:t>Urinretensjon*</a:t>
            </a:r>
          </a:p>
          <a:p>
            <a:pPr lvl="1">
              <a:defRPr/>
            </a:pPr>
            <a:r>
              <a:rPr lang="nb-NO" i="1" dirty="0" smtClean="0"/>
              <a:t>Hyppig vannlating med små volum</a:t>
            </a:r>
          </a:p>
          <a:p>
            <a:pPr lvl="1">
              <a:defRPr/>
            </a:pPr>
            <a:r>
              <a:rPr lang="nb-NO" i="1" dirty="0" smtClean="0"/>
              <a:t>Smerter/spreng i relasjon til blære</a:t>
            </a:r>
          </a:p>
          <a:p>
            <a:pPr lvl="1">
              <a:defRPr/>
            </a:pPr>
            <a:r>
              <a:rPr lang="nb-NO" i="1" dirty="0" err="1" smtClean="0"/>
              <a:t>Nyoppstått</a:t>
            </a:r>
            <a:r>
              <a:rPr lang="nb-NO" i="1" dirty="0" smtClean="0"/>
              <a:t> urinretensjon kan være tegn på skade av nerve/ryggmarg, og lege skal alltid kontaktes</a:t>
            </a:r>
          </a:p>
          <a:p>
            <a:pPr marL="0" indent="0">
              <a:buFontTx/>
              <a:buNone/>
              <a:defRPr/>
            </a:pPr>
            <a:endParaRPr lang="nb-NO" dirty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73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685800" y="785813"/>
            <a:ext cx="7772400" cy="698500"/>
          </a:xfrm>
        </p:spPr>
        <p:txBody>
          <a:bodyPr/>
          <a:lstStyle/>
          <a:p>
            <a:r>
              <a:rPr lang="nb-NO" altLang="nb-NO" smtClean="0"/>
              <a:t>Hevelser</a:t>
            </a:r>
          </a:p>
        </p:txBody>
      </p:sp>
      <p:sp>
        <p:nvSpPr>
          <p:cNvPr id="31747" name="Plassholder for innhold 2"/>
          <p:cNvSpPr>
            <a:spLocks noGrp="1"/>
          </p:cNvSpPr>
          <p:nvPr>
            <p:ph idx="1"/>
          </p:nvPr>
        </p:nvSpPr>
        <p:spPr>
          <a:xfrm>
            <a:off x="685800" y="1773238"/>
            <a:ext cx="7772400" cy="4322762"/>
          </a:xfrm>
        </p:spPr>
        <p:txBody>
          <a:bodyPr/>
          <a:lstStyle/>
          <a:p>
            <a:r>
              <a:rPr lang="nb-NO" altLang="nb-NO" smtClean="0"/>
              <a:t>Generelle hevelser (begge ben, mage)</a:t>
            </a:r>
          </a:p>
          <a:p>
            <a:pPr lvl="1"/>
            <a:r>
              <a:rPr lang="nb-NO" altLang="nb-NO" smtClean="0"/>
              <a:t>Langtkommen kreftsykdom, inaktivitet</a:t>
            </a:r>
          </a:p>
          <a:p>
            <a:pPr lvl="1"/>
            <a:r>
              <a:rPr lang="nb-NO" altLang="nb-NO" smtClean="0"/>
              <a:t>Hjertesvikt</a:t>
            </a:r>
          </a:p>
          <a:p>
            <a:pPr lvl="1"/>
            <a:r>
              <a:rPr lang="nb-NO" altLang="nb-NO" smtClean="0"/>
              <a:t>Overvæsking, bivirkning parenteral ernæring</a:t>
            </a:r>
          </a:p>
          <a:p>
            <a:r>
              <a:rPr lang="nb-NO" altLang="nb-NO" smtClean="0"/>
              <a:t>Lokaliserte hevelser (en arm, ett ben)</a:t>
            </a:r>
          </a:p>
          <a:p>
            <a:pPr lvl="1"/>
            <a:r>
              <a:rPr lang="nb-NO" altLang="nb-NO" smtClean="0"/>
              <a:t>Lymfødem</a:t>
            </a:r>
          </a:p>
          <a:p>
            <a:pPr lvl="1"/>
            <a:r>
              <a:rPr lang="nb-NO" altLang="nb-NO" i="1" smtClean="0"/>
              <a:t>Blodpropp*</a:t>
            </a:r>
          </a:p>
          <a:p>
            <a:pPr lvl="2"/>
            <a:r>
              <a:rPr lang="nb-NO" altLang="nb-NO" i="1" smtClean="0"/>
              <a:t>Smerte i tillegg til hevelse</a:t>
            </a:r>
          </a:p>
          <a:p>
            <a:pPr lvl="2"/>
            <a:r>
              <a:rPr lang="nb-NO" altLang="nb-NO" i="1" smtClean="0"/>
              <a:t>Ofte ledsaget av smerter i akuttfasen.</a:t>
            </a:r>
          </a:p>
          <a:p>
            <a:pPr lvl="2"/>
            <a:r>
              <a:rPr lang="nb-NO" altLang="nb-NO" i="1" smtClean="0"/>
              <a:t>Lege skal kontaktes ift vurdering av tiltak</a:t>
            </a:r>
          </a:p>
          <a:p>
            <a:pPr lvl="1"/>
            <a:endParaRPr lang="nb-NO" altLang="nb-NO" smtClean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1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tel 1"/>
          <p:cNvSpPr>
            <a:spLocks noGrp="1"/>
          </p:cNvSpPr>
          <p:nvPr>
            <p:ph type="title"/>
          </p:nvPr>
        </p:nvSpPr>
        <p:spPr>
          <a:xfrm>
            <a:off x="685800" y="785813"/>
            <a:ext cx="7772400" cy="698500"/>
          </a:xfrm>
        </p:spPr>
        <p:txBody>
          <a:bodyPr/>
          <a:lstStyle/>
          <a:p>
            <a:r>
              <a:rPr lang="nb-NO" altLang="nb-NO" smtClean="0"/>
              <a:t>Forvirring/uro</a:t>
            </a:r>
          </a:p>
        </p:txBody>
      </p:sp>
      <p:sp>
        <p:nvSpPr>
          <p:cNvPr id="32771" name="Plassholder for innhold 2"/>
          <p:cNvSpPr>
            <a:spLocks noGrp="1"/>
          </p:cNvSpPr>
          <p:nvPr>
            <p:ph idx="1"/>
          </p:nvPr>
        </p:nvSpPr>
        <p:spPr>
          <a:xfrm>
            <a:off x="685800" y="1700213"/>
            <a:ext cx="7772400" cy="4395787"/>
          </a:xfrm>
        </p:spPr>
        <p:txBody>
          <a:bodyPr/>
          <a:lstStyle/>
          <a:p>
            <a:r>
              <a:rPr lang="nb-NO" altLang="nb-NO" smtClean="0"/>
              <a:t>Nyoppstått uro/forvirring kan ha mange årsaker, og være vanskelig å forholde seg til for både pasient, pårørende og helsepersonell</a:t>
            </a:r>
          </a:p>
          <a:p>
            <a:r>
              <a:rPr lang="nb-NO" altLang="nb-NO" smtClean="0"/>
              <a:t>Døgnvariasjon? </a:t>
            </a:r>
          </a:p>
          <a:p>
            <a:r>
              <a:rPr lang="nb-NO" altLang="nb-NO" smtClean="0"/>
              <a:t>Feber, dehydrering, medikamenter?</a:t>
            </a:r>
          </a:p>
          <a:p>
            <a:r>
              <a:rPr lang="nb-NO" altLang="nb-NO" smtClean="0"/>
              <a:t>Med mindre dette er forvirring som ledd i den døende fasen, bør det meldes fra om raskt ift å vurdere videre utredning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80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Nedstemthet/angst</a:t>
            </a:r>
          </a:p>
        </p:txBody>
      </p:sp>
      <p:sp>
        <p:nvSpPr>
          <p:cNvPr id="33795" name="Plassholder for innhold 2"/>
          <p:cNvSpPr>
            <a:spLocks noGrp="1"/>
          </p:cNvSpPr>
          <p:nvPr>
            <p:ph idx="1"/>
          </p:nvPr>
        </p:nvSpPr>
        <p:spPr>
          <a:xfrm>
            <a:off x="684213" y="2205038"/>
            <a:ext cx="7772400" cy="4114800"/>
          </a:xfrm>
        </p:spPr>
        <p:txBody>
          <a:bodyPr/>
          <a:lstStyle/>
          <a:p>
            <a:r>
              <a:rPr lang="nb-NO" altLang="nb-NO" smtClean="0"/>
              <a:t>Viktig å spørre pasienten om de sliter med vanskelig tanker/bekymringer, da det for mange ikke faller naturlig å ta opp dette selv</a:t>
            </a:r>
          </a:p>
          <a:p>
            <a:r>
              <a:rPr lang="nb-NO" altLang="nb-NO" smtClean="0"/>
              <a:t>Pasienter som strever med nedstemthet/angst vil generelt score høyere på fysiske plager på ESAS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87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3325" y="1125538"/>
            <a:ext cx="4130675" cy="5372100"/>
          </a:xfrm>
        </p:spPr>
      </p:pic>
      <p:sp>
        <p:nvSpPr>
          <p:cNvPr id="16387" name="TekstSylinder 2"/>
          <p:cNvSpPr txBox="1">
            <a:spLocks noChangeArrowheads="1"/>
          </p:cNvSpPr>
          <p:nvPr/>
        </p:nvSpPr>
        <p:spPr bwMode="auto">
          <a:xfrm>
            <a:off x="1258888" y="1196975"/>
            <a:ext cx="1584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sz="3600" b="1">
                <a:latin typeface="Lucida Sans Unicode" panose="020B0602030504020204" pitchFamily="34" charset="0"/>
              </a:rPr>
              <a:t>ESAS</a:t>
            </a:r>
          </a:p>
        </p:txBody>
      </p:sp>
      <p:sp>
        <p:nvSpPr>
          <p:cNvPr id="16388" name="TekstSylinder 3"/>
          <p:cNvSpPr txBox="1">
            <a:spLocks noChangeArrowheads="1"/>
          </p:cNvSpPr>
          <p:nvPr/>
        </p:nvSpPr>
        <p:spPr bwMode="auto">
          <a:xfrm>
            <a:off x="179388" y="2060575"/>
            <a:ext cx="50260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b-NO" altLang="nb-NO">
                <a:latin typeface="Lucida Sans Unicode" panose="020B0602030504020204" pitchFamily="34" charset="0"/>
              </a:rPr>
              <a:t> Kartlegging av symptomer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>
                <a:latin typeface="Lucida Sans Unicode" panose="020B0602030504020204" pitchFamily="34" charset="0"/>
              </a:rPr>
              <a:t> En av mange brikker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>
                <a:latin typeface="Lucida Sans Unicode" panose="020B0602030504020204" pitchFamily="34" charset="0"/>
              </a:rPr>
              <a:t>  i symptomanalysen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>
                <a:latin typeface="Lucida Sans Unicode" panose="020B0602030504020204" pitchFamily="34" charset="0"/>
              </a:rPr>
              <a:t> Gir ikke alene svaret på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>
                <a:latin typeface="Lucida Sans Unicode" panose="020B0602030504020204" pitchFamily="34" charset="0"/>
              </a:rPr>
              <a:t>  </a:t>
            </a:r>
            <a:r>
              <a:rPr lang="nb-NO" altLang="nb-NO" b="1" i="1" u="sng">
                <a:solidFill>
                  <a:srgbClr val="FF0000"/>
                </a:solidFill>
                <a:latin typeface="Lucida Sans Unicode" panose="020B0602030504020204" pitchFamily="34" charset="0"/>
              </a:rPr>
              <a:t>årsaken</a:t>
            </a:r>
            <a:r>
              <a:rPr lang="nb-NO" altLang="nb-NO">
                <a:latin typeface="Lucida Sans Unicode" panose="020B0602030504020204" pitchFamily="34" charset="0"/>
              </a:rPr>
              <a:t> til symptomene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tel 1"/>
          <p:cNvSpPr>
            <a:spLocks noGrp="1"/>
          </p:cNvSpPr>
          <p:nvPr>
            <p:ph type="title"/>
          </p:nvPr>
        </p:nvSpPr>
        <p:spPr>
          <a:xfrm>
            <a:off x="684213" y="908050"/>
            <a:ext cx="7772400" cy="649288"/>
          </a:xfrm>
        </p:spPr>
        <p:txBody>
          <a:bodyPr/>
          <a:lstStyle/>
          <a:p>
            <a:r>
              <a:rPr lang="nb-NO" altLang="nb-NO" smtClean="0"/>
              <a:t>Tretthet/slapphet/fatigue</a:t>
            </a:r>
          </a:p>
        </p:txBody>
      </p:sp>
      <p:sp>
        <p:nvSpPr>
          <p:cNvPr id="34819" name="Plassholder for innhold 2"/>
          <p:cNvSpPr>
            <a:spLocks noGrp="1"/>
          </p:cNvSpPr>
          <p:nvPr>
            <p:ph idx="1"/>
          </p:nvPr>
        </p:nvSpPr>
        <p:spPr>
          <a:xfrm>
            <a:off x="685800" y="2060575"/>
            <a:ext cx="7772400" cy="4035425"/>
          </a:xfrm>
        </p:spPr>
        <p:txBody>
          <a:bodyPr/>
          <a:lstStyle/>
          <a:p>
            <a:r>
              <a:rPr lang="nb-NO" altLang="nb-NO" smtClean="0"/>
              <a:t>Kan være en naturlig og forventet utvikling av pasientens sykdom. Vil da ofte komme gradvis.</a:t>
            </a:r>
          </a:p>
          <a:p>
            <a:r>
              <a:rPr lang="nb-NO" altLang="nb-NO" smtClean="0"/>
              <a:t>Kan også ha flere årsaker</a:t>
            </a:r>
          </a:p>
          <a:p>
            <a:pPr lvl="1"/>
            <a:r>
              <a:rPr lang="nb-NO" altLang="nb-NO" smtClean="0"/>
              <a:t>Anemi</a:t>
            </a:r>
          </a:p>
          <a:p>
            <a:pPr lvl="1"/>
            <a:r>
              <a:rPr lang="nb-NO" altLang="nb-NO" smtClean="0"/>
              <a:t>Infeksjon</a:t>
            </a:r>
          </a:p>
          <a:p>
            <a:pPr lvl="1"/>
            <a:r>
              <a:rPr lang="nb-NO" altLang="nb-NO" smtClean="0"/>
              <a:t>Hyperkalsemi</a:t>
            </a:r>
          </a:p>
          <a:p>
            <a:pPr lvl="1"/>
            <a:r>
              <a:rPr lang="nb-NO" altLang="nb-NO" smtClean="0"/>
              <a:t>Bivirkning opiater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1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Bilde 1" descr="Skjermutklip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039813"/>
            <a:ext cx="8374062" cy="54879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99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Bilde 1" descr="Skjermutklip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908050"/>
            <a:ext cx="8401050" cy="57832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>
          <a:xfrm>
            <a:off x="684213" y="692150"/>
            <a:ext cx="7772400" cy="720725"/>
          </a:xfrm>
        </p:spPr>
        <p:txBody>
          <a:bodyPr/>
          <a:lstStyle/>
          <a:p>
            <a:r>
              <a:rPr lang="nb-NO" altLang="nb-NO" smtClean="0"/>
              <a:t>Smerter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idx="1"/>
          </p:nvPr>
        </p:nvSpPr>
        <p:spPr>
          <a:xfrm>
            <a:off x="179388" y="1412875"/>
            <a:ext cx="8856662" cy="4608513"/>
          </a:xfrm>
        </p:spPr>
        <p:txBody>
          <a:bodyPr/>
          <a:lstStyle/>
          <a:p>
            <a:pPr>
              <a:defRPr/>
            </a:pPr>
            <a:r>
              <a:rPr lang="nb-NO" altLang="nb-NO" dirty="0" smtClean="0"/>
              <a:t>Nytt eller kjent symptom?</a:t>
            </a:r>
          </a:p>
          <a:p>
            <a:pPr lvl="1">
              <a:defRPr/>
            </a:pPr>
            <a:r>
              <a:rPr lang="nb-NO" altLang="nb-NO" dirty="0" smtClean="0"/>
              <a:t>Endring i smertemønster</a:t>
            </a:r>
          </a:p>
          <a:p>
            <a:pPr lvl="2">
              <a:defRPr/>
            </a:pPr>
            <a:r>
              <a:rPr lang="nb-NO" altLang="nb-NO" dirty="0" smtClean="0"/>
              <a:t>Økning i kreftsykdom</a:t>
            </a:r>
          </a:p>
          <a:p>
            <a:pPr lvl="2">
              <a:defRPr/>
            </a:pPr>
            <a:r>
              <a:rPr lang="nb-NO" altLang="nb-NO" dirty="0" smtClean="0"/>
              <a:t>Ikke-kreftrelaterte smerter</a:t>
            </a:r>
          </a:p>
          <a:p>
            <a:pPr marL="1371600" lvl="3" indent="0">
              <a:buFontTx/>
              <a:buNone/>
              <a:defRPr/>
            </a:pPr>
            <a:r>
              <a:rPr lang="nb-NO" altLang="nb-NO" dirty="0" smtClean="0"/>
              <a:t>- Obstipasjon, urinretensjon, muskel-/skjelettlidelser</a:t>
            </a:r>
          </a:p>
          <a:p>
            <a:pPr lvl="1">
              <a:defRPr/>
            </a:pPr>
            <a:r>
              <a:rPr lang="nb-NO" altLang="nb-NO" dirty="0" smtClean="0"/>
              <a:t>Hvor sitter smerten?</a:t>
            </a:r>
          </a:p>
          <a:p>
            <a:pPr lvl="2">
              <a:defRPr/>
            </a:pPr>
            <a:r>
              <a:rPr lang="nb-NO" altLang="nb-NO" dirty="0" smtClean="0"/>
              <a:t>Pek på, se på, kjenn på</a:t>
            </a:r>
          </a:p>
          <a:p>
            <a:pPr lvl="2">
              <a:defRPr/>
            </a:pPr>
            <a:r>
              <a:rPr lang="nb-NO" altLang="nb-NO" dirty="0" smtClean="0"/>
              <a:t>Samsvarer lokalisasjon med kreftutbredelse?</a:t>
            </a:r>
          </a:p>
          <a:p>
            <a:pPr lvl="1">
              <a:defRPr/>
            </a:pPr>
            <a:r>
              <a:rPr lang="nb-NO" altLang="nb-NO" i="1" dirty="0" smtClean="0"/>
              <a:t>Lammelser/kraftsvikt*</a:t>
            </a:r>
          </a:p>
          <a:p>
            <a:pPr lvl="2">
              <a:defRPr/>
            </a:pPr>
            <a:r>
              <a:rPr lang="nb-NO" altLang="nb-NO" i="1" dirty="0" smtClean="0"/>
              <a:t>Kan være tegn på nerve-/ryggmargsskade (kan kreve innleggelse i sykehus dersom pasientens sykdomsfase tilsier dette)</a:t>
            </a:r>
          </a:p>
          <a:p>
            <a:pPr lvl="2">
              <a:defRPr/>
            </a:pPr>
            <a:r>
              <a:rPr lang="nb-NO" altLang="nb-NO" i="1" dirty="0" smtClean="0"/>
              <a:t>Lege skal alltid kontaktes dersom dette er et nytt symptom</a:t>
            </a:r>
          </a:p>
          <a:p>
            <a:pPr marL="457200" lvl="1" indent="0">
              <a:buFontTx/>
              <a:buNone/>
              <a:defRPr/>
            </a:pPr>
            <a:endParaRPr lang="nb-NO" altLang="nb-NO" dirty="0" smtClean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74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Smerter</a:t>
            </a:r>
          </a:p>
        </p:txBody>
      </p:sp>
      <p:sp>
        <p:nvSpPr>
          <p:cNvPr id="20483" name="Plassholder for innhold 2"/>
          <p:cNvSpPr>
            <a:spLocks noGrp="1"/>
          </p:cNvSpPr>
          <p:nvPr>
            <p:ph idx="1"/>
          </p:nvPr>
        </p:nvSpPr>
        <p:spPr>
          <a:xfrm>
            <a:off x="179388" y="1981200"/>
            <a:ext cx="8640762" cy="4114800"/>
          </a:xfrm>
        </p:spPr>
        <p:txBody>
          <a:bodyPr/>
          <a:lstStyle/>
          <a:p>
            <a:r>
              <a:rPr lang="nb-NO" altLang="nb-NO" smtClean="0"/>
              <a:t>Forverrelse ved bevegelse?</a:t>
            </a:r>
          </a:p>
          <a:p>
            <a:pPr lvl="1"/>
            <a:r>
              <a:rPr lang="nb-NO" altLang="nb-NO" smtClean="0"/>
              <a:t>Gir mistanke om smerter i relasjon til vektbærende strukturer/ledd</a:t>
            </a:r>
          </a:p>
          <a:p>
            <a:r>
              <a:rPr lang="nb-NO" altLang="nb-NO" smtClean="0"/>
              <a:t>Forverrelse ved matinntak?</a:t>
            </a:r>
          </a:p>
          <a:p>
            <a:pPr lvl="1"/>
            <a:r>
              <a:rPr lang="nb-NO" altLang="nb-NO" smtClean="0"/>
              <a:t>Gir mistanke om irritasjon i GI-traktus</a:t>
            </a:r>
          </a:p>
          <a:p>
            <a:pPr lvl="1"/>
            <a:r>
              <a:rPr lang="nb-NO" altLang="nb-NO" smtClean="0"/>
              <a:t>Jo kortere tid smerten kommer etter matinntak, jo høyere opp sitter problemet</a:t>
            </a:r>
          </a:p>
          <a:p>
            <a:pPr lvl="1"/>
            <a:r>
              <a:rPr lang="nb-NO" altLang="nb-NO" smtClean="0"/>
              <a:t>Reflux –&gt; gastritt –&gt; malabsorpsjon -&gt; kolikk</a:t>
            </a:r>
          </a:p>
          <a:p>
            <a:pPr lvl="1"/>
            <a:endParaRPr lang="nb-NO" altLang="nb-NO" smtClean="0"/>
          </a:p>
          <a:p>
            <a:pPr lvl="1"/>
            <a:endParaRPr lang="nb-NO" altLang="nb-NO" smtClean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73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Smerter</a:t>
            </a:r>
          </a:p>
        </p:txBody>
      </p:sp>
      <p:sp>
        <p:nvSpPr>
          <p:cNvPr id="21507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smtClean="0"/>
              <a:t>Hjelper smertestillende?</a:t>
            </a:r>
          </a:p>
          <a:p>
            <a:pPr lvl="1"/>
            <a:r>
              <a:rPr lang="nb-NO" altLang="nb-NO" smtClean="0"/>
              <a:t>Manglende effekt </a:t>
            </a:r>
          </a:p>
          <a:p>
            <a:pPr lvl="2"/>
            <a:r>
              <a:rPr lang="nb-NO" altLang="nb-NO" smtClean="0"/>
              <a:t>Ikke-kreftrelatert smerte</a:t>
            </a:r>
          </a:p>
          <a:p>
            <a:pPr lvl="2"/>
            <a:r>
              <a:rPr lang="nb-NO" altLang="nb-NO" smtClean="0"/>
              <a:t>For lav dose</a:t>
            </a:r>
          </a:p>
          <a:p>
            <a:r>
              <a:rPr lang="nb-NO" altLang="nb-NO" smtClean="0"/>
              <a:t>Hvor lenge hjelper smertestillende?</a:t>
            </a:r>
          </a:p>
          <a:p>
            <a:pPr lvl="1"/>
            <a:r>
              <a:rPr lang="nb-NO" altLang="nb-NO" smtClean="0"/>
              <a:t>Kortvarig effekt tyder på for lav dose</a:t>
            </a:r>
          </a:p>
          <a:p>
            <a:r>
              <a:rPr lang="nb-NO" altLang="nb-NO" smtClean="0"/>
              <a:t>Hvor ofte behov for smertestillende siste døgn</a:t>
            </a:r>
          </a:p>
          <a:p>
            <a:pPr lvl="1"/>
            <a:r>
              <a:rPr lang="nb-NO" altLang="nb-NO" smtClean="0"/>
              <a:t>&gt; 6 doser: indikasjon for doseøkning?</a:t>
            </a:r>
          </a:p>
          <a:p>
            <a:pPr lvl="2"/>
            <a:endParaRPr lang="nb-NO" altLang="nb-NO" smtClean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2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tel 1"/>
          <p:cNvSpPr>
            <a:spLocks noGrp="1"/>
          </p:cNvSpPr>
          <p:nvPr>
            <p:ph type="title"/>
          </p:nvPr>
        </p:nvSpPr>
        <p:spPr>
          <a:xfrm>
            <a:off x="900113" y="476250"/>
            <a:ext cx="7772400" cy="649288"/>
          </a:xfrm>
        </p:spPr>
        <p:txBody>
          <a:bodyPr/>
          <a:lstStyle/>
          <a:p>
            <a:r>
              <a:rPr lang="nb-NO" altLang="nb-NO" smtClean="0"/>
              <a:t>Tung pust</a:t>
            </a:r>
          </a:p>
        </p:txBody>
      </p:sp>
      <p:sp>
        <p:nvSpPr>
          <p:cNvPr id="22531" name="Plassholder for innhold 2"/>
          <p:cNvSpPr>
            <a:spLocks noGrp="1"/>
          </p:cNvSpPr>
          <p:nvPr>
            <p:ph idx="1"/>
          </p:nvPr>
        </p:nvSpPr>
        <p:spPr>
          <a:xfrm>
            <a:off x="358775" y="1412875"/>
            <a:ext cx="8605838" cy="5040313"/>
          </a:xfrm>
        </p:spPr>
        <p:txBody>
          <a:bodyPr/>
          <a:lstStyle/>
          <a:p>
            <a:r>
              <a:rPr lang="nb-NO" altLang="nb-NO" smtClean="0"/>
              <a:t>Nytt symptom?</a:t>
            </a:r>
          </a:p>
          <a:p>
            <a:pPr lvl="2"/>
            <a:r>
              <a:rPr lang="nb-NO" altLang="nb-NO" smtClean="0"/>
              <a:t>Anemi, pleuravæske, infeksjon</a:t>
            </a:r>
          </a:p>
          <a:p>
            <a:r>
              <a:rPr lang="nb-NO" altLang="nb-NO" smtClean="0"/>
              <a:t>Kontinuerlig eller ved aktivitet?</a:t>
            </a:r>
          </a:p>
          <a:p>
            <a:r>
              <a:rPr lang="nb-NO" altLang="nb-NO" i="1" smtClean="0"/>
              <a:t>Brystsmerter*?</a:t>
            </a:r>
          </a:p>
          <a:p>
            <a:pPr lvl="2">
              <a:buFontTx/>
              <a:buChar char="-"/>
            </a:pPr>
            <a:r>
              <a:rPr lang="nb-NO" altLang="nb-NO" i="1" smtClean="0"/>
              <a:t>Nyoppståtte brystsmerter skal vurderes av lege</a:t>
            </a:r>
          </a:p>
          <a:p>
            <a:pPr marL="1371600" lvl="3" indent="0">
              <a:buFontTx/>
              <a:buNone/>
            </a:pPr>
            <a:r>
              <a:rPr lang="nb-NO" altLang="nb-NO" i="1" smtClean="0"/>
              <a:t>- Angina, hjerteinfarkt, lungeemboli</a:t>
            </a:r>
          </a:p>
          <a:p>
            <a:r>
              <a:rPr lang="nb-NO" altLang="nb-NO" smtClean="0"/>
              <a:t>Økt bukomfang?</a:t>
            </a:r>
          </a:p>
          <a:p>
            <a:pPr lvl="2"/>
            <a:r>
              <a:rPr lang="nb-NO" altLang="nb-NO" smtClean="0"/>
              <a:t>Ascites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0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Tung pust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Aktuelle målinger</a:t>
            </a:r>
          </a:p>
          <a:p>
            <a:pPr lvl="1">
              <a:defRPr/>
            </a:pPr>
            <a:r>
              <a:rPr lang="nb-NO" dirty="0" err="1" smtClean="0"/>
              <a:t>Hb</a:t>
            </a:r>
            <a:endParaRPr lang="nb-NO" dirty="0" smtClean="0"/>
          </a:p>
          <a:p>
            <a:pPr lvl="2">
              <a:defRPr/>
            </a:pPr>
            <a:r>
              <a:rPr lang="nb-NO" dirty="0" smtClean="0"/>
              <a:t>Anemi kan gi tung pust</a:t>
            </a:r>
          </a:p>
          <a:p>
            <a:pPr lvl="1">
              <a:defRPr/>
            </a:pPr>
            <a:r>
              <a:rPr lang="nb-NO" dirty="0" smtClean="0"/>
              <a:t>Temperatur</a:t>
            </a:r>
          </a:p>
          <a:p>
            <a:pPr lvl="2">
              <a:defRPr/>
            </a:pPr>
            <a:r>
              <a:rPr lang="nb-NO" dirty="0" smtClean="0"/>
              <a:t>Infeksjon</a:t>
            </a:r>
          </a:p>
          <a:p>
            <a:pPr lvl="1">
              <a:defRPr/>
            </a:pPr>
            <a:r>
              <a:rPr lang="nb-NO" dirty="0" smtClean="0"/>
              <a:t>Puls</a:t>
            </a:r>
          </a:p>
          <a:p>
            <a:pPr lvl="2">
              <a:defRPr/>
            </a:pPr>
            <a:r>
              <a:rPr lang="nb-NO" dirty="0" smtClean="0"/>
              <a:t>Rask </a:t>
            </a:r>
            <a:r>
              <a:rPr lang="nb-NO" dirty="0" err="1" smtClean="0"/>
              <a:t>urgm</a:t>
            </a:r>
            <a:r>
              <a:rPr lang="nb-NO" dirty="0" smtClean="0"/>
              <a:t> puls kan gi tung pust</a:t>
            </a:r>
          </a:p>
          <a:p>
            <a:pPr lvl="2">
              <a:defRPr/>
            </a:pPr>
            <a:endParaRPr lang="nb-NO" dirty="0"/>
          </a:p>
          <a:p>
            <a:pPr marL="914400" lvl="2" indent="0">
              <a:buFontTx/>
              <a:buNone/>
              <a:defRPr/>
            </a:pPr>
            <a:endParaRPr lang="nb-NO" dirty="0" smtClean="0"/>
          </a:p>
          <a:p>
            <a:pPr lvl="1">
              <a:defRPr/>
            </a:pPr>
            <a:endParaRPr lang="nb-NO" dirty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HF-liggende">
  <a:themeElements>
    <a:clrScheme name="STHF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CCC99"/>
      </a:accent1>
      <a:accent2>
        <a:srgbClr val="CC3333"/>
      </a:accent2>
      <a:accent3>
        <a:srgbClr val="DE9415"/>
      </a:accent3>
      <a:accent4>
        <a:srgbClr val="993399"/>
      </a:accent4>
      <a:accent5>
        <a:srgbClr val="006699"/>
      </a:accent5>
      <a:accent6>
        <a:srgbClr val="009966"/>
      </a:accent6>
      <a:hlink>
        <a:srgbClr val="0000FF"/>
      </a:hlink>
      <a:folHlink>
        <a:srgbClr val="800080"/>
      </a:folHlink>
    </a:clrScheme>
    <a:fontScheme name="Office-tema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lumMod val="60000"/>
            <a:lumOff val="4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mbr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800" dirty="0" smtClean="0">
            <a:latin typeface="Cambria" pitchFamily="18" charset="0"/>
          </a:defRPr>
        </a:defPPr>
      </a:lstStyle>
    </a:tx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34703BD2BFF14DA3960CB77DE927CF" ma:contentTypeVersion="24" ma:contentTypeDescription="Opprett et nytt dokument." ma:contentTypeScope="" ma:versionID="76b6af70f8238f4edfd91d4e8aec3523">
  <xsd:schema xmlns:xsd="http://www.w3.org/2001/XMLSchema" xmlns:xs="http://www.w3.org/2001/XMLSchema" xmlns:p="http://schemas.microsoft.com/office/2006/metadata/properties" xmlns:ns1="http://schemas.microsoft.com/sharepoint/v3" xmlns:ns2="8cbcf700-47ad-4382-9acc-c5a419a2e6a0" targetNamespace="http://schemas.microsoft.com/office/2006/metadata/properties" ma:root="true" ma:fieldsID="86fafde19d3faa31af01d38c2816e925" ns1:_="" ns2:_="">
    <xsd:import namespace="http://schemas.microsoft.com/sharepoint/v3"/>
    <xsd:import namespace="8cbcf700-47ad-4382-9acc-c5a419a2e6a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bcf700-47ad-4382-9acc-c5a419a2e6a0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b7b9a29f-b3df-4603-bd6b-a12478156dc9}" ma:internalName="TaxCatchAll" ma:showField="CatchAllData" ma:web="8cbcf700-47ad-4382-9acc-c5a419a2e6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b7b9a29f-b3df-4603-bd6b-a12478156dc9}" ma:internalName="TaxCatchAllLabel" ma:readOnly="true" ma:showField="CatchAllDataLabel" ma:web="8cbcf700-47ad-4382-9acc-c5a419a2e6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bcf700-47ad-4382-9acc-c5a419a2e6a0"/>
    <TaxKeywordTaxHTField xmlns="8cbcf700-47ad-4382-9acc-c5a419a2e6a0">
      <Terms xmlns="http://schemas.microsoft.com/office/infopath/2007/PartnerControls"/>
    </TaxKeywordTaxHTField>
    <PublishingExpirationDate xmlns="http://schemas.microsoft.com/sharepoint/v3" xsi:nil="true"/>
    <PublishingStartDate xmlns="http://schemas.microsoft.com/sharepoint/v3" xsi:nil="true"/>
    <FNSPRollUpIngress xmlns="8cbcf700-47ad-4382-9acc-c5a419a2e6a0" xsi:nil="true"/>
  </documentManagement>
</p:properties>
</file>

<file path=customXml/itemProps1.xml><?xml version="1.0" encoding="utf-8"?>
<ds:datastoreItem xmlns:ds="http://schemas.openxmlformats.org/officeDocument/2006/customXml" ds:itemID="{0F28084E-A8FD-4DCA-9DFA-7211C5EA7A53}"/>
</file>

<file path=customXml/itemProps2.xml><?xml version="1.0" encoding="utf-8"?>
<ds:datastoreItem xmlns:ds="http://schemas.openxmlformats.org/officeDocument/2006/customXml" ds:itemID="{AF005C0A-CB7A-4637-8FCE-1C09B4B3E466}"/>
</file>

<file path=customXml/itemProps3.xml><?xml version="1.0" encoding="utf-8"?>
<ds:datastoreItem xmlns:ds="http://schemas.openxmlformats.org/officeDocument/2006/customXml" ds:itemID="{7124DEB8-4C39-411B-A69C-E246BC57E0A6}"/>
</file>

<file path=docProps/app.xml><?xml version="1.0" encoding="utf-8"?>
<Properties xmlns="http://schemas.openxmlformats.org/officeDocument/2006/extended-properties" xmlns:vt="http://schemas.openxmlformats.org/officeDocument/2006/docPropsVTypes">
  <Template>STHF-liggende</Template>
  <TotalTime>1270</TotalTime>
  <Words>656</Words>
  <Application>Microsoft Office PowerPoint</Application>
  <PresentationFormat>Skjermfremvisning (4:3)</PresentationFormat>
  <Paragraphs>133</Paragraphs>
  <Slides>20</Slides>
  <Notes>0</Notes>
  <HiddenSlides>0</HiddenSlides>
  <MMClips>20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4" baseType="lpstr">
      <vt:lpstr>Arial</vt:lpstr>
      <vt:lpstr>Cambria</vt:lpstr>
      <vt:lpstr>Lucida Sans Unicode</vt:lpstr>
      <vt:lpstr>STHF-liggende</vt:lpstr>
      <vt:lpstr>Observasjoner hos palliative pasienter  </vt:lpstr>
      <vt:lpstr>PowerPoint-presentasjon</vt:lpstr>
      <vt:lpstr>PowerPoint-presentasjon</vt:lpstr>
      <vt:lpstr>PowerPoint-presentasjon</vt:lpstr>
      <vt:lpstr>Smerter</vt:lpstr>
      <vt:lpstr>Smerter</vt:lpstr>
      <vt:lpstr>Smerter</vt:lpstr>
      <vt:lpstr>Tung pust</vt:lpstr>
      <vt:lpstr>Tung pust</vt:lpstr>
      <vt:lpstr>Kvalme</vt:lpstr>
      <vt:lpstr>Kvalme</vt:lpstr>
      <vt:lpstr>Avføringsplager</vt:lpstr>
      <vt:lpstr>Avføringsplager</vt:lpstr>
      <vt:lpstr>Avføringsplager</vt:lpstr>
      <vt:lpstr>Ernæringssvikt</vt:lpstr>
      <vt:lpstr>Vannlatingsplager</vt:lpstr>
      <vt:lpstr>Hevelser</vt:lpstr>
      <vt:lpstr>Forvirring/uro</vt:lpstr>
      <vt:lpstr>Nedstemthet/angst</vt:lpstr>
      <vt:lpstr>Tretthet/slapphet/fatigue</vt:lpstr>
    </vt:vector>
  </TitlesOfParts>
  <Company>Helse Sør-Øst RHF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Prosjekt ambulant team  Videreutvikling av palliative tjenester i Telemark</dc:title>
  <dc:creator>elssag</dc:creator>
  <cp:keywords>_£Bilde</cp:keywords>
  <cp:lastModifiedBy>Marit Hansen</cp:lastModifiedBy>
  <cp:revision>174</cp:revision>
  <cp:lastPrinted>2016-04-11T08:07:03Z</cp:lastPrinted>
  <dcterms:created xsi:type="dcterms:W3CDTF">2014-10-08T08:25:56Z</dcterms:created>
  <dcterms:modified xsi:type="dcterms:W3CDTF">2022-05-18T12:35:16Z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0x010100EF34703BD2BFF14DA3960CB77DE927CF</vt:lpwstr>
  </property>
</Properties>
</file>