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2"/>
  </p:notesMasterIdLst>
  <p:sldIdLst>
    <p:sldId id="279" r:id="rId2"/>
    <p:sldId id="301" r:id="rId3"/>
    <p:sldId id="291" r:id="rId4"/>
    <p:sldId id="298" r:id="rId5"/>
    <p:sldId id="292" r:id="rId6"/>
    <p:sldId id="293" r:id="rId7"/>
    <p:sldId id="294" r:id="rId8"/>
    <p:sldId id="295" r:id="rId9"/>
    <p:sldId id="296" r:id="rId10"/>
    <p:sldId id="297" r:id="rId11"/>
  </p:sldIdLst>
  <p:sldSz cx="9144000" cy="6858000" type="screen4x3"/>
  <p:notesSz cx="6797675" cy="9928225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Lucida Sans Unicode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0" autoAdjust="0"/>
    <p:restoredTop sz="94655" autoAdjust="0"/>
  </p:normalViewPr>
  <p:slideViewPr>
    <p:cSldViewPr>
      <p:cViewPr varScale="1">
        <p:scale>
          <a:sx n="146" d="100"/>
          <a:sy n="146" d="100"/>
        </p:scale>
        <p:origin x="1080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4194F-67BE-44F9-B708-22EDFB694E89}" type="datetimeFigureOut">
              <a:rPr lang="nb-NO" smtClean="0"/>
              <a:pPr/>
              <a:t>05.12.2024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780F-7B61-4F54-B93B-EEB7D13C22E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26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gradFill rotWithShape="0">
          <a:gsLst>
            <a:gs pos="0">
              <a:schemeClr val="bg1"/>
            </a:gs>
            <a:gs pos="100000">
              <a:srgbClr val="4F81BD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symbol.png"/>
          <p:cNvPicPr>
            <a:picLocks noChangeAspect="1"/>
          </p:cNvPicPr>
          <p:nvPr userDrawn="1"/>
        </p:nvPicPr>
        <p:blipFill>
          <a:blip r:embed="rId2" cstate="print"/>
          <a:srcRect l="1065" t="194" r="41312" b="43089"/>
          <a:stretch>
            <a:fillRect/>
          </a:stretch>
        </p:blipFill>
        <p:spPr bwMode="auto">
          <a:xfrm>
            <a:off x="6037263" y="3798888"/>
            <a:ext cx="3106737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mbria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7173F-17F8-4634-B353-2F6633CA54F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0F88E-1F18-42F5-B0E2-0F95B8C6298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7EEF2-210F-494C-9C9C-7C08A08A7276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0E0D-9532-4601-9F0D-2BE38502B1CE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3131-392B-4881-9529-DC1D769E2C1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55228-D5D3-44EF-82E0-643094A075A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7600" y="784800"/>
            <a:ext cx="849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9800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674800"/>
            <a:ext cx="4040188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9800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674800"/>
            <a:ext cx="4041775" cy="342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6266-A68E-4F4F-B90B-597F812AC2D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8853-8DF7-4913-A8A8-6331130D66CF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F12DD-1A4B-483C-881D-F67BB2A371A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651-3E44-4AA6-9062-BA8477C9374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92695"/>
            <a:ext cx="5486400" cy="40348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A2BC5-6A76-4BD3-9E1A-1ECB077603A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85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tittelstil</a:t>
            </a:r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en-US"/>
              <a:t>Klikk for å redigere tekststiler i malen</a:t>
            </a:r>
          </a:p>
          <a:p>
            <a:pPr lvl="1"/>
            <a:r>
              <a:rPr lang="nb-NO" altLang="en-US"/>
              <a:t>Andre nivå</a:t>
            </a:r>
          </a:p>
          <a:p>
            <a:pPr lvl="2"/>
            <a:r>
              <a:rPr lang="nb-NO" altLang="en-US"/>
              <a:t>Tredje nivå</a:t>
            </a:r>
          </a:p>
          <a:p>
            <a:pPr lvl="3"/>
            <a:r>
              <a:rPr lang="nb-NO" altLang="en-US"/>
              <a:t>Fjerde nivå</a:t>
            </a:r>
          </a:p>
          <a:p>
            <a:pPr lvl="4"/>
            <a:r>
              <a:rPr lang="nb-NO" altLang="en-US"/>
              <a:t>Femte nivå</a:t>
            </a: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357938"/>
            <a:ext cx="3429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100" dirty="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7938"/>
            <a:ext cx="1905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cs typeface="+mn-cs"/>
              </a:defRPr>
            </a:lvl1pPr>
          </a:lstStyle>
          <a:p>
            <a:pPr>
              <a:defRPr/>
            </a:pPr>
            <a:fld id="{DB611E65-DACB-4672-9005-C08C59B193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Bilde 2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363" y="360363"/>
            <a:ext cx="31575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mbr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ambria" pitchFamily="18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mbria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mbria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mbria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1" y="2204864"/>
            <a:ext cx="7772400" cy="1440160"/>
          </a:xfrm>
        </p:spPr>
        <p:txBody>
          <a:bodyPr/>
          <a:lstStyle/>
          <a:p>
            <a:pPr eaLnBrk="1" hangingPunct="1"/>
            <a:r>
              <a:rPr lang="nb-NO" altLang="nb-NO" sz="4800" b="1" dirty="0"/>
              <a:t>Forhåndssamtale</a:t>
            </a:r>
            <a:br>
              <a:rPr lang="nb-NO" altLang="nb-NO" b="1" dirty="0"/>
            </a:br>
            <a:r>
              <a:rPr lang="nb-NO" altLang="nb-NO" sz="2800" b="1" dirty="0"/>
              <a:t>Praktisk gjennomføring</a:t>
            </a:r>
            <a:br>
              <a:rPr lang="nb-NO" altLang="nb-NO" b="1" dirty="0"/>
            </a:br>
            <a:endParaRPr lang="nb-NO" altLang="nb-NO" b="1" dirty="0"/>
          </a:p>
        </p:txBody>
      </p:sp>
      <p:sp>
        <p:nvSpPr>
          <p:cNvPr id="5" name="Undertittel 1"/>
          <p:cNvSpPr txBox="1">
            <a:spLocks/>
          </p:cNvSpPr>
          <p:nvPr/>
        </p:nvSpPr>
        <p:spPr bwMode="auto">
          <a:xfrm>
            <a:off x="2265598" y="3645024"/>
            <a:ext cx="4320307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80168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400" i="1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344613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5pPr>
            <a:lvl6pPr marL="18018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6pPr>
            <a:lvl7pPr marL="22590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7pPr>
            <a:lvl8pPr marL="27162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8pPr>
            <a:lvl9pPr marL="3173413" indent="-266700" algn="l" rtl="0" fontAlgn="base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000" 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nb-NO" altLang="nb-NO" b="1" kern="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Palliativ enhet</a:t>
            </a:r>
          </a:p>
          <a:p>
            <a:pPr>
              <a:buFontTx/>
              <a:buNone/>
              <a:defRPr/>
            </a:pPr>
            <a:r>
              <a:rPr lang="nb-NO" altLang="nb-NO" b="1" kern="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Sykehuset Telemark HF        </a:t>
            </a:r>
            <a:r>
              <a:rPr lang="nb-NO" altLang="nb-NO" sz="2400" kern="0" dirty="0"/>
              <a:t>		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3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Pårørendes ressurser og behov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420888"/>
            <a:ext cx="7772400" cy="3675112"/>
          </a:xfrm>
        </p:spPr>
        <p:txBody>
          <a:bodyPr/>
          <a:lstStyle/>
          <a:p>
            <a:r>
              <a:rPr lang="nb-NO" dirty="0"/>
              <a:t>Hva tenker du/dere skal til for å klare dette hjemme?</a:t>
            </a:r>
          </a:p>
          <a:p>
            <a:r>
              <a:rPr lang="nb-NO" dirty="0"/>
              <a:t>Er det noe annet du/dere ønsker å ta opp?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785813"/>
            <a:ext cx="7772400" cy="914995"/>
          </a:xfrm>
        </p:spPr>
        <p:txBody>
          <a:bodyPr/>
          <a:lstStyle/>
          <a:p>
            <a:r>
              <a:rPr lang="nb-NO" dirty="0"/>
              <a:t>Kjernepunkter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156396"/>
            <a:ext cx="7772400" cy="4114800"/>
          </a:xfrm>
        </p:spPr>
        <p:txBody>
          <a:bodyPr/>
          <a:lstStyle/>
          <a:p>
            <a:r>
              <a:rPr lang="nb-NO" dirty="0"/>
              <a:t>Invitasjon</a:t>
            </a:r>
          </a:p>
          <a:p>
            <a:pPr lvl="1"/>
            <a:r>
              <a:rPr lang="nb-NO" dirty="0"/>
              <a:t>Frivillig tilbud</a:t>
            </a:r>
          </a:p>
          <a:p>
            <a:r>
              <a:rPr lang="nb-NO" dirty="0"/>
              <a:t>Kommunikasjon</a:t>
            </a:r>
          </a:p>
          <a:p>
            <a:pPr marL="457200" lvl="1" indent="0">
              <a:buNone/>
            </a:pPr>
            <a:r>
              <a:rPr lang="nb-NO" sz="2800" dirty="0"/>
              <a:t>- </a:t>
            </a:r>
            <a:r>
              <a:rPr lang="nb-NO" dirty="0"/>
              <a:t>Åpen og tydelig</a:t>
            </a:r>
          </a:p>
          <a:p>
            <a:r>
              <a:rPr lang="nb-NO" dirty="0"/>
              <a:t>Dokumentasjon</a:t>
            </a:r>
          </a:p>
          <a:p>
            <a:pPr lvl="1"/>
            <a:r>
              <a:rPr lang="nb-NO" dirty="0"/>
              <a:t>Tilgjengelig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844824"/>
            <a:ext cx="3761482" cy="4760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1124744"/>
            <a:ext cx="7772400" cy="1143000"/>
          </a:xfrm>
        </p:spPr>
        <p:txBody>
          <a:bodyPr/>
          <a:lstStyle/>
          <a:p>
            <a:r>
              <a:rPr lang="nb-NO" dirty="0"/>
              <a:t>Hvilke tanker har du rundt sykdommen din?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852936"/>
            <a:ext cx="7772400" cy="2520280"/>
          </a:xfrm>
        </p:spPr>
        <p:txBody>
          <a:bodyPr/>
          <a:lstStyle/>
          <a:p>
            <a:r>
              <a:rPr lang="nb-NO" dirty="0"/>
              <a:t>Innforstått med sykdomsfase og prognose?</a:t>
            </a:r>
          </a:p>
          <a:p>
            <a:pPr lvl="1"/>
            <a:r>
              <a:rPr lang="nb-NO" dirty="0"/>
              <a:t>Behov for gjennomgang?</a:t>
            </a:r>
          </a:p>
          <a:p>
            <a:r>
              <a:rPr lang="nb-NO" dirty="0"/>
              <a:t>«Vil du at jeg skal si noe om hvordan vi tenker sykdommen kommer til å utvikle seg?»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3" t="4515" r="-11713" b="-305"/>
          <a:stretch/>
        </p:blipFill>
        <p:spPr>
          <a:xfrm>
            <a:off x="1013390" y="980728"/>
            <a:ext cx="9216546" cy="5769942"/>
          </a:xfrm>
        </p:spPr>
      </p:pic>
      <p:sp>
        <p:nvSpPr>
          <p:cNvPr id="3" name="TekstSylinder 2"/>
          <p:cNvSpPr txBox="1"/>
          <p:nvPr/>
        </p:nvSpPr>
        <p:spPr>
          <a:xfrm>
            <a:off x="861928" y="2785409"/>
            <a:ext cx="3545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mbria" pitchFamily="18" charset="0"/>
              </a:rPr>
              <a:t>0</a:t>
            </a:r>
          </a:p>
        </p:txBody>
      </p:sp>
      <p:sp>
        <p:nvSpPr>
          <p:cNvPr id="12" name="TekstSylinder 2"/>
          <p:cNvSpPr txBox="1"/>
          <p:nvPr/>
        </p:nvSpPr>
        <p:spPr>
          <a:xfrm>
            <a:off x="876356" y="5591478"/>
            <a:ext cx="35619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endParaRPr lang="nb-NO" sz="2800" dirty="0">
              <a:latin typeface="Cambria" pitchFamily="18" charset="0"/>
            </a:endParaRPr>
          </a:p>
        </p:txBody>
      </p:sp>
      <p:sp>
        <p:nvSpPr>
          <p:cNvPr id="13" name="TekstSylinder 2"/>
          <p:cNvSpPr txBox="1"/>
          <p:nvPr/>
        </p:nvSpPr>
        <p:spPr>
          <a:xfrm>
            <a:off x="876355" y="4665086"/>
            <a:ext cx="3545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r>
              <a:rPr lang="nb-NO" sz="2400" dirty="0">
                <a:latin typeface="Cambria" pitchFamily="18" charset="0"/>
              </a:rPr>
              <a:t>3</a:t>
            </a:r>
          </a:p>
        </p:txBody>
      </p:sp>
      <p:sp>
        <p:nvSpPr>
          <p:cNvPr id="14" name="TekstSylinder 2"/>
          <p:cNvSpPr txBox="1"/>
          <p:nvPr/>
        </p:nvSpPr>
        <p:spPr>
          <a:xfrm>
            <a:off x="876355" y="4072591"/>
            <a:ext cx="3545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r>
              <a:rPr lang="nb-NO" sz="2400" dirty="0">
                <a:latin typeface="Cambria" pitchFamily="18" charset="0"/>
              </a:rPr>
              <a:t>2</a:t>
            </a:r>
          </a:p>
        </p:txBody>
      </p:sp>
      <p:sp>
        <p:nvSpPr>
          <p:cNvPr id="15" name="TekstSylinder 2"/>
          <p:cNvSpPr txBox="1"/>
          <p:nvPr/>
        </p:nvSpPr>
        <p:spPr>
          <a:xfrm>
            <a:off x="861928" y="3429000"/>
            <a:ext cx="3545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r>
              <a:rPr lang="nb-NO" sz="2400" dirty="0">
                <a:latin typeface="Cambria" pitchFamily="18" charset="0"/>
              </a:rPr>
              <a:t>1</a:t>
            </a:r>
          </a:p>
        </p:txBody>
      </p:sp>
      <p:sp>
        <p:nvSpPr>
          <p:cNvPr id="16" name="TekstSylinder 2"/>
          <p:cNvSpPr txBox="1"/>
          <p:nvPr/>
        </p:nvSpPr>
        <p:spPr>
          <a:xfrm>
            <a:off x="876355" y="5188445"/>
            <a:ext cx="35458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Lucida Sans Unicode" pitchFamily="34" charset="0"/>
                <a:ea typeface="+mn-ea"/>
                <a:cs typeface="Arial" charset="0"/>
              </a:defRPr>
            </a:lvl9pPr>
          </a:lstStyle>
          <a:p>
            <a:r>
              <a:rPr lang="nb-NO" sz="2400" dirty="0">
                <a:latin typeface="Cambria" pitchFamily="18" charset="0"/>
              </a:rPr>
              <a:t>4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258063" y="3537674"/>
            <a:ext cx="385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latin typeface="Cambria" pitchFamily="18" charset="0"/>
              </a:rPr>
              <a:t>E</a:t>
            </a:r>
          </a:p>
          <a:p>
            <a:r>
              <a:rPr lang="nb-NO" sz="2400" dirty="0">
                <a:latin typeface="Cambria" pitchFamily="18" charset="0"/>
              </a:rPr>
              <a:t>C</a:t>
            </a:r>
          </a:p>
          <a:p>
            <a:r>
              <a:rPr lang="nb-NO" sz="2400" dirty="0">
                <a:latin typeface="Cambria" pitchFamily="18" charset="0"/>
              </a:rPr>
              <a:t>O</a:t>
            </a:r>
          </a:p>
          <a:p>
            <a:r>
              <a:rPr lang="nb-NO" sz="2400" dirty="0">
                <a:latin typeface="Cambria" pitchFamily="18" charset="0"/>
              </a:rPr>
              <a:t>G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tenker du om din situasjon og tiden fremover?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Tanker </a:t>
            </a:r>
            <a:r>
              <a:rPr lang="nb-NO" dirty="0" err="1"/>
              <a:t>ift</a:t>
            </a:r>
            <a:r>
              <a:rPr lang="nb-NO" dirty="0"/>
              <a:t> til</a:t>
            </a:r>
          </a:p>
          <a:p>
            <a:r>
              <a:rPr lang="nb-NO" dirty="0"/>
              <a:t>Plager?</a:t>
            </a:r>
          </a:p>
          <a:p>
            <a:r>
              <a:rPr lang="nb-NO" dirty="0"/>
              <a:t>Mulighet for symptomlindrende behandling</a:t>
            </a:r>
          </a:p>
          <a:p>
            <a:r>
              <a:rPr lang="nb-NO" dirty="0"/>
              <a:t>Mulighet for pleie/omsorg/praktisk hjelp?</a:t>
            </a:r>
          </a:p>
          <a:p>
            <a:r>
              <a:rPr lang="nb-NO" dirty="0"/>
              <a:t>Muligheter for praktiske tilpasninger i bolig?</a:t>
            </a:r>
          </a:p>
          <a:p>
            <a:r>
              <a:rPr lang="nb-NO" dirty="0"/>
              <a:t>Omsorgsnivå?</a:t>
            </a:r>
          </a:p>
          <a:p>
            <a:r>
              <a:rPr lang="nb-NO" dirty="0"/>
              <a:t>Levetid?</a:t>
            </a:r>
          </a:p>
          <a:p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Er det noe som gir deg styrke/glede?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Familie/interesser/livssyn?</a:t>
            </a:r>
          </a:p>
          <a:p>
            <a:r>
              <a:rPr lang="nb-NO" dirty="0"/>
              <a:t>Fysisk, psykisk, sosialt, eksistensielt/åndelig?</a:t>
            </a:r>
          </a:p>
          <a:p>
            <a:r>
              <a:rPr lang="nb-NO" dirty="0"/>
              <a:t>Hva er viktig for deg nå, og i fremtiden?</a:t>
            </a:r>
          </a:p>
          <a:p>
            <a:r>
              <a:rPr lang="nb-NO" dirty="0"/>
              <a:t>Mestringsstrategier før og nå?</a:t>
            </a:r>
          </a:p>
          <a:p>
            <a:r>
              <a:rPr lang="nb-NO" dirty="0"/>
              <a:t>Hva gir deg pusterom, pauser, styrke, mening?</a:t>
            </a:r>
          </a:p>
          <a:p>
            <a:r>
              <a:rPr lang="nb-NO" dirty="0"/>
              <a:t>Hva gjør dagen til en god dag for deg?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908720"/>
            <a:ext cx="7772400" cy="1143000"/>
          </a:xfrm>
        </p:spPr>
        <p:txBody>
          <a:bodyPr/>
          <a:lstStyle/>
          <a:p>
            <a:r>
              <a:rPr lang="nb-NO" dirty="0"/>
              <a:t>Er det noe spesielt du bekymrer deg for?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564904"/>
            <a:ext cx="7772400" cy="2959968"/>
          </a:xfrm>
        </p:spPr>
        <p:txBody>
          <a:bodyPr/>
          <a:lstStyle/>
          <a:p>
            <a:r>
              <a:rPr lang="nb-NO" dirty="0"/>
              <a:t>Familie, etterlatte, barn?</a:t>
            </a:r>
          </a:p>
          <a:p>
            <a:r>
              <a:rPr lang="nb-NO" dirty="0"/>
              <a:t>Arv, økonomi?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1052736"/>
            <a:ext cx="7772400" cy="1143000"/>
          </a:xfrm>
        </p:spPr>
        <p:txBody>
          <a:bodyPr/>
          <a:lstStyle/>
          <a:p>
            <a:r>
              <a:rPr lang="nb-NO" dirty="0"/>
              <a:t>Har du gjort deg noen tanker om livets sluttfase og døden?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42088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Tanker </a:t>
            </a:r>
            <a:r>
              <a:rPr lang="nb-NO" dirty="0" err="1"/>
              <a:t>ift</a:t>
            </a:r>
            <a:r>
              <a:rPr lang="nb-NO" dirty="0"/>
              <a:t> til</a:t>
            </a:r>
          </a:p>
          <a:p>
            <a:r>
              <a:rPr lang="nb-NO" dirty="0"/>
              <a:t>Sluttfase og død?</a:t>
            </a:r>
          </a:p>
          <a:p>
            <a:r>
              <a:rPr lang="nb-NO" dirty="0"/>
              <a:t>Hvor du ønsker å være?</a:t>
            </a:r>
          </a:p>
          <a:p>
            <a:r>
              <a:rPr lang="nb-NO" dirty="0"/>
              <a:t>Hvor grensen går for </a:t>
            </a:r>
            <a:r>
              <a:rPr lang="nb-NO" dirty="0" err="1"/>
              <a:t>hjemmetid</a:t>
            </a:r>
            <a:r>
              <a:rPr lang="nb-NO" dirty="0"/>
              <a:t> for deg/dine?</a:t>
            </a:r>
          </a:p>
          <a:p>
            <a:r>
              <a:rPr lang="nb-NO" dirty="0"/>
              <a:t>Behandlingsavgrensning?</a:t>
            </a: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Samtykke/fullmakter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2492896"/>
            <a:ext cx="7772400" cy="3384376"/>
          </a:xfrm>
        </p:spPr>
        <p:txBody>
          <a:bodyPr/>
          <a:lstStyle/>
          <a:p>
            <a:r>
              <a:rPr lang="nb-NO" dirty="0"/>
              <a:t>Hvis du kommer i en situasjon der du selv ikke lenger kan ta avgjørelser, hvem vil du da skal representere dine ønsker?</a:t>
            </a: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HF-liggende">
  <a:themeElements>
    <a:clrScheme name="STHF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CCC99"/>
      </a:accent1>
      <a:accent2>
        <a:srgbClr val="CC3333"/>
      </a:accent2>
      <a:accent3>
        <a:srgbClr val="DE9415"/>
      </a:accent3>
      <a:accent4>
        <a:srgbClr val="993399"/>
      </a:accent4>
      <a:accent5>
        <a:srgbClr val="006699"/>
      </a:accent5>
      <a:accent6>
        <a:srgbClr val="009966"/>
      </a:accent6>
      <a:hlink>
        <a:srgbClr val="0000FF"/>
      </a:hlink>
      <a:folHlink>
        <a:srgbClr val="800080"/>
      </a:folHlink>
    </a:clrScheme>
    <a:fontScheme name="Office-tem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smtClean="0">
            <a:latin typeface="Cambria" pitchFamily="18" charset="0"/>
          </a:defRPr>
        </a:defPPr>
      </a:lstStyle>
    </a:tx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STHF-liggende</Template>
  <TotalTime>432</TotalTime>
  <Words>285</Words>
  <Application>Microsoft Office PowerPoint</Application>
  <PresentationFormat>Skjermfremvisning (4:3)</PresentationFormat>
  <Paragraphs>52</Paragraphs>
  <Slides>10</Slides>
  <Notes>0</Notes>
  <HiddenSlides>0</HiddenSlides>
  <MMClips>10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Calibri</vt:lpstr>
      <vt:lpstr>Cambria</vt:lpstr>
      <vt:lpstr>Lucida Sans Unicode</vt:lpstr>
      <vt:lpstr>STHF-liggende</vt:lpstr>
      <vt:lpstr>Forhåndssamtale Praktisk gjennomføring </vt:lpstr>
      <vt:lpstr>Kjernepunkter</vt:lpstr>
      <vt:lpstr>Hvilke tanker har du rundt sykdommen din?</vt:lpstr>
      <vt:lpstr>PowerPoint-presentasjon</vt:lpstr>
      <vt:lpstr>Hva tenker du om din situasjon og tiden fremover? </vt:lpstr>
      <vt:lpstr>Er det noe som gir deg styrke/glede?</vt:lpstr>
      <vt:lpstr>Er det noe spesielt du bekymrer deg for?</vt:lpstr>
      <vt:lpstr>Har du gjort deg noen tanker om livets sluttfase og døden? </vt:lpstr>
      <vt:lpstr>Samtykke/fullmakter</vt:lpstr>
      <vt:lpstr>Pårørendes ressurser og behov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Prosjekt ambulant team  Videreutvikling av palliative tjenester i Telemark</dc:title>
  <dc:creator>elssag</dc:creator>
  <cp:lastModifiedBy>Caroline Tarangen</cp:lastModifiedBy>
  <cp:revision>72</cp:revision>
  <cp:lastPrinted>2016-02-29T12:33:22Z</cp:lastPrinted>
  <dcterms:created xsi:type="dcterms:W3CDTF">2014-10-08T08:25:56Z</dcterms:created>
  <dcterms:modified xsi:type="dcterms:W3CDTF">2024-12-05T15:37:40Z</dcterms:modified>
</cp:coreProperties>
</file>